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Canva Sans Bold" panose="020B0604020202020204" charset="0"/>
      <p:regular r:id="rId25"/>
    </p:embeddedFont>
    <p:embeddedFont>
      <p:font typeface="Muli Bold" panose="020B0604020202020204" charset="0"/>
      <p:regular r:id="rId26"/>
    </p:embeddedFont>
    <p:embeddedFont>
      <p:font typeface="Poppins" panose="00000500000000000000" pitchFamily="2" charset="0"/>
      <p:regular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86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grpSp>
        <p:nvGrpSpPr>
          <p:cNvPr id="2" name="Group 2"/>
          <p:cNvGrpSpPr/>
          <p:nvPr/>
        </p:nvGrpSpPr>
        <p:grpSpPr>
          <a:xfrm>
            <a:off x="-588283" y="-1926471"/>
            <a:ext cx="9732283" cy="13258263"/>
            <a:chOff x="0" y="0"/>
            <a:chExt cx="2563235" cy="3491888"/>
          </a:xfrm>
        </p:grpSpPr>
        <p:sp>
          <p:nvSpPr>
            <p:cNvPr id="3" name="Freeform 3"/>
            <p:cNvSpPr/>
            <p:nvPr/>
          </p:nvSpPr>
          <p:spPr>
            <a:xfrm>
              <a:off x="0" y="0"/>
              <a:ext cx="2563235" cy="3491888"/>
            </a:xfrm>
            <a:custGeom>
              <a:avLst/>
              <a:gdLst/>
              <a:ahLst/>
              <a:cxnLst/>
              <a:rect l="l" t="t" r="r" b="b"/>
              <a:pathLst>
                <a:path w="2563235" h="3491888">
                  <a:moveTo>
                    <a:pt x="0" y="0"/>
                  </a:moveTo>
                  <a:lnTo>
                    <a:pt x="2563235" y="0"/>
                  </a:lnTo>
                  <a:lnTo>
                    <a:pt x="2563235" y="3491888"/>
                  </a:lnTo>
                  <a:lnTo>
                    <a:pt x="0" y="3491888"/>
                  </a:lnTo>
                  <a:close/>
                </a:path>
              </a:pathLst>
            </a:custGeom>
            <a:solidFill>
              <a:srgbClr val="004AAD"/>
            </a:solidFill>
          </p:spPr>
        </p:sp>
        <p:sp>
          <p:nvSpPr>
            <p:cNvPr id="4" name="TextBox 4"/>
            <p:cNvSpPr txBox="1"/>
            <p:nvPr/>
          </p:nvSpPr>
          <p:spPr>
            <a:xfrm>
              <a:off x="0" y="-38100"/>
              <a:ext cx="2563235" cy="352998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88283" y="1317552"/>
            <a:ext cx="9052377" cy="6202996"/>
            <a:chOff x="0" y="0"/>
            <a:chExt cx="812800" cy="556958"/>
          </a:xfrm>
        </p:grpSpPr>
        <p:sp>
          <p:nvSpPr>
            <p:cNvPr id="6" name="Freeform 6"/>
            <p:cNvSpPr/>
            <p:nvPr/>
          </p:nvSpPr>
          <p:spPr>
            <a:xfrm>
              <a:off x="0" y="0"/>
              <a:ext cx="812800" cy="556958"/>
            </a:xfrm>
            <a:custGeom>
              <a:avLst/>
              <a:gdLst/>
              <a:ahLst/>
              <a:cxnLst/>
              <a:rect l="l" t="t" r="r" b="b"/>
              <a:pathLst>
                <a:path w="812800" h="556958">
                  <a:moveTo>
                    <a:pt x="406400" y="0"/>
                  </a:moveTo>
                  <a:cubicBezTo>
                    <a:pt x="181951" y="0"/>
                    <a:pt x="0" y="124679"/>
                    <a:pt x="0" y="278479"/>
                  </a:cubicBezTo>
                  <a:cubicBezTo>
                    <a:pt x="0" y="432279"/>
                    <a:pt x="181951" y="556958"/>
                    <a:pt x="406400" y="556958"/>
                  </a:cubicBezTo>
                  <a:cubicBezTo>
                    <a:pt x="630849" y="556958"/>
                    <a:pt x="812800" y="432279"/>
                    <a:pt x="812800" y="278479"/>
                  </a:cubicBezTo>
                  <a:cubicBezTo>
                    <a:pt x="812800" y="124679"/>
                    <a:pt x="630849" y="0"/>
                    <a:pt x="406400" y="0"/>
                  </a:cubicBezTo>
                  <a:close/>
                </a:path>
              </a:pathLst>
            </a:custGeom>
            <a:gradFill rotWithShape="1">
              <a:gsLst>
                <a:gs pos="0">
                  <a:srgbClr val="5DE0E6">
                    <a:alpha val="38000"/>
                  </a:srgbClr>
                </a:gs>
                <a:gs pos="100000">
                  <a:srgbClr val="004AAD">
                    <a:alpha val="38000"/>
                  </a:srgbClr>
                </a:gs>
              </a:gsLst>
              <a:lin ang="0"/>
            </a:gradFill>
          </p:spPr>
        </p:sp>
        <p:sp>
          <p:nvSpPr>
            <p:cNvPr id="7" name="TextBox 7"/>
            <p:cNvSpPr txBox="1"/>
            <p:nvPr/>
          </p:nvSpPr>
          <p:spPr>
            <a:xfrm>
              <a:off x="76200" y="14115"/>
              <a:ext cx="660400" cy="49062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000999" y="2521085"/>
            <a:ext cx="7528897" cy="6136051"/>
          </a:xfrm>
          <a:custGeom>
            <a:avLst/>
            <a:gdLst/>
            <a:ahLst/>
            <a:cxnLst/>
            <a:rect l="l" t="t" r="r" b="b"/>
            <a:pathLst>
              <a:path w="7528897" h="6136051">
                <a:moveTo>
                  <a:pt x="0" y="0"/>
                </a:moveTo>
                <a:lnTo>
                  <a:pt x="7528897" y="0"/>
                </a:lnTo>
                <a:lnTo>
                  <a:pt x="7528897" y="6136051"/>
                </a:lnTo>
                <a:lnTo>
                  <a:pt x="0" y="6136051"/>
                </a:lnTo>
                <a:lnTo>
                  <a:pt x="0" y="0"/>
                </a:lnTo>
                <a:close/>
              </a:path>
            </a:pathLst>
          </a:custGeom>
          <a:blipFill>
            <a:blip r:embed="rId2"/>
            <a:stretch>
              <a:fillRect/>
            </a:stretch>
          </a:blipFill>
        </p:spPr>
      </p:sp>
      <p:sp>
        <p:nvSpPr>
          <p:cNvPr id="9" name="TextBox 9"/>
          <p:cNvSpPr txBox="1"/>
          <p:nvPr/>
        </p:nvSpPr>
        <p:spPr>
          <a:xfrm>
            <a:off x="673985" y="3465217"/>
            <a:ext cx="8470015" cy="1945766"/>
          </a:xfrm>
          <a:prstGeom prst="rect">
            <a:avLst/>
          </a:prstGeom>
        </p:spPr>
        <p:txBody>
          <a:bodyPr lIns="0" tIns="0" rIns="0" bIns="0" rtlCol="0" anchor="t">
            <a:spAutoFit/>
          </a:bodyPr>
          <a:lstStyle/>
          <a:p>
            <a:pPr algn="l">
              <a:lnSpc>
                <a:spcPts val="7626"/>
              </a:lnSpc>
            </a:pPr>
            <a:r>
              <a:rPr lang="en-US" sz="6689">
                <a:solidFill>
                  <a:srgbClr val="FFFFFF"/>
                </a:solidFill>
                <a:latin typeface="Muli Bold"/>
              </a:rPr>
              <a:t>Database Design and Implementation</a:t>
            </a:r>
          </a:p>
        </p:txBody>
      </p:sp>
      <p:sp>
        <p:nvSpPr>
          <p:cNvPr id="10" name="TextBox 10"/>
          <p:cNvSpPr txBox="1"/>
          <p:nvPr/>
        </p:nvSpPr>
        <p:spPr>
          <a:xfrm>
            <a:off x="673985" y="1347981"/>
            <a:ext cx="6267450" cy="1187963"/>
          </a:xfrm>
          <a:prstGeom prst="rect">
            <a:avLst/>
          </a:prstGeom>
        </p:spPr>
        <p:txBody>
          <a:bodyPr lIns="0" tIns="0" rIns="0" bIns="0" rtlCol="0" anchor="t">
            <a:spAutoFit/>
          </a:bodyPr>
          <a:lstStyle/>
          <a:p>
            <a:pPr algn="l">
              <a:lnSpc>
                <a:spcPts val="9485"/>
              </a:lnSpc>
            </a:pPr>
            <a:r>
              <a:rPr lang="en-US" sz="6199">
                <a:solidFill>
                  <a:srgbClr val="FFFFFF"/>
                </a:solidFill>
                <a:latin typeface="Poppins"/>
              </a:rPr>
              <a:t>Task 6</a:t>
            </a:r>
          </a:p>
        </p:txBody>
      </p:sp>
      <p:sp>
        <p:nvSpPr>
          <p:cNvPr id="11" name="TextBox 11"/>
          <p:cNvSpPr txBox="1"/>
          <p:nvPr/>
        </p:nvSpPr>
        <p:spPr>
          <a:xfrm>
            <a:off x="673985" y="7564313"/>
            <a:ext cx="3129707" cy="1092823"/>
          </a:xfrm>
          <a:prstGeom prst="rect">
            <a:avLst/>
          </a:prstGeom>
        </p:spPr>
        <p:txBody>
          <a:bodyPr lIns="0" tIns="0" rIns="0" bIns="0" rtlCol="0" anchor="t">
            <a:spAutoFit/>
          </a:bodyPr>
          <a:lstStyle/>
          <a:p>
            <a:pPr algn="ctr">
              <a:lnSpc>
                <a:spcPts val="8540"/>
              </a:lnSpc>
            </a:pPr>
            <a:r>
              <a:rPr lang="en-US" sz="6100">
                <a:solidFill>
                  <a:srgbClr val="FFFFFF"/>
                </a:solidFill>
                <a:latin typeface="Poppins Bold"/>
              </a:rPr>
              <a:t>Group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TextBox 2"/>
          <p:cNvSpPr txBox="1"/>
          <p:nvPr/>
        </p:nvSpPr>
        <p:spPr>
          <a:xfrm>
            <a:off x="2583461" y="933450"/>
            <a:ext cx="7822006"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Creating an Express App</a:t>
            </a:r>
          </a:p>
        </p:txBody>
      </p:sp>
      <p:sp>
        <p:nvSpPr>
          <p:cNvPr id="3" name="Freeform 3"/>
          <p:cNvSpPr/>
          <p:nvPr/>
        </p:nvSpPr>
        <p:spPr>
          <a:xfrm>
            <a:off x="-6794455" y="-4398476"/>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grpSp>
        <p:nvGrpSpPr>
          <p:cNvPr id="4" name="Group 4"/>
          <p:cNvGrpSpPr/>
          <p:nvPr/>
        </p:nvGrpSpPr>
        <p:grpSpPr>
          <a:xfrm>
            <a:off x="1251524" y="890138"/>
            <a:ext cx="1068931" cy="1068931"/>
            <a:chOff x="0" y="0"/>
            <a:chExt cx="1425241" cy="1425241"/>
          </a:xfrm>
        </p:grpSpPr>
        <p:sp>
          <p:nvSpPr>
            <p:cNvPr id="5" name="TextBox 5"/>
            <p:cNvSpPr txBox="1"/>
            <p:nvPr/>
          </p:nvSpPr>
          <p:spPr>
            <a:xfrm>
              <a:off x="374380" y="19950"/>
              <a:ext cx="676480" cy="1271040"/>
            </a:xfrm>
            <a:prstGeom prst="rect">
              <a:avLst/>
            </a:prstGeom>
          </p:spPr>
          <p:txBody>
            <a:bodyPr lIns="0" tIns="0" rIns="0" bIns="0" rtlCol="0" anchor="t">
              <a:spAutoFit/>
            </a:bodyPr>
            <a:lstStyle/>
            <a:p>
              <a:pPr algn="ctr">
                <a:lnSpc>
                  <a:spcPts val="8009"/>
                </a:lnSpc>
              </a:pPr>
              <a:r>
                <a:rPr lang="en-US" sz="5721">
                  <a:solidFill>
                    <a:srgbClr val="FFF9F4"/>
                  </a:solidFill>
                  <a:latin typeface="Canva Sans Bold"/>
                </a:rPr>
                <a:t>B</a:t>
              </a:r>
            </a:p>
          </p:txBody>
        </p:sp>
        <p:grpSp>
          <p:nvGrpSpPr>
            <p:cNvPr id="6" name="Group 6"/>
            <p:cNvGrpSpPr/>
            <p:nvPr/>
          </p:nvGrpSpPr>
          <p:grpSpPr>
            <a:xfrm>
              <a:off x="0" y="0"/>
              <a:ext cx="1425241" cy="14252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85279" y="19950"/>
              <a:ext cx="665581" cy="1271040"/>
            </a:xfrm>
            <a:prstGeom prst="rect">
              <a:avLst/>
            </a:prstGeom>
          </p:spPr>
          <p:txBody>
            <a:bodyPr lIns="0" tIns="0" rIns="0" bIns="0" rtlCol="0" anchor="t">
              <a:spAutoFit/>
            </a:bodyPr>
            <a:lstStyle/>
            <a:p>
              <a:pPr algn="ctr">
                <a:lnSpc>
                  <a:spcPts val="8009"/>
                </a:lnSpc>
              </a:pPr>
              <a:r>
                <a:rPr lang="en-US" sz="5721">
                  <a:solidFill>
                    <a:srgbClr val="FFF9F4"/>
                  </a:solidFill>
                  <a:latin typeface="Canva Sans Bold"/>
                </a:rPr>
                <a:t>B</a:t>
              </a:r>
            </a:p>
          </p:txBody>
        </p:sp>
      </p:grpSp>
      <p:sp>
        <p:nvSpPr>
          <p:cNvPr id="10" name="Freeform 10"/>
          <p:cNvSpPr/>
          <p:nvPr/>
        </p:nvSpPr>
        <p:spPr>
          <a:xfrm>
            <a:off x="7902274" y="3020899"/>
            <a:ext cx="9982172" cy="5079511"/>
          </a:xfrm>
          <a:custGeom>
            <a:avLst/>
            <a:gdLst/>
            <a:ahLst/>
            <a:cxnLst/>
            <a:rect l="l" t="t" r="r" b="b"/>
            <a:pathLst>
              <a:path w="9982172" h="5079511">
                <a:moveTo>
                  <a:pt x="0" y="0"/>
                </a:moveTo>
                <a:lnTo>
                  <a:pt x="9982171" y="0"/>
                </a:lnTo>
                <a:lnTo>
                  <a:pt x="9982171" y="5079511"/>
                </a:lnTo>
                <a:lnTo>
                  <a:pt x="0" y="5079511"/>
                </a:lnTo>
                <a:lnTo>
                  <a:pt x="0" y="0"/>
                </a:lnTo>
                <a:close/>
              </a:path>
            </a:pathLst>
          </a:custGeom>
          <a:blipFill>
            <a:blip r:embed="rId3"/>
            <a:stretch>
              <a:fillRect/>
            </a:stretch>
          </a:blipFill>
        </p:spPr>
      </p:sp>
      <p:sp>
        <p:nvSpPr>
          <p:cNvPr id="11" name="TextBox 11"/>
          <p:cNvSpPr txBox="1"/>
          <p:nvPr/>
        </p:nvSpPr>
        <p:spPr>
          <a:xfrm>
            <a:off x="224304" y="2786265"/>
            <a:ext cx="7179313" cy="6156756"/>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FFFFFF"/>
                </a:solidFill>
                <a:latin typeface="Canva Sans"/>
              </a:rPr>
              <a:t>Express which is the frame work used to create our server. The server will be responsible for sending request and receiving data from the database based on the logic used to create it. </a:t>
            </a:r>
          </a:p>
          <a:p>
            <a:pPr algn="just">
              <a:lnSpc>
                <a:spcPts val="4480"/>
              </a:lnSpc>
            </a:pPr>
            <a:endParaRPr lang="en-US" sz="3200">
              <a:solidFill>
                <a:srgbClr val="FFFFFF"/>
              </a:solidFill>
              <a:latin typeface="Canva Sans"/>
            </a:endParaRPr>
          </a:p>
          <a:p>
            <a:pPr marL="690881" lvl="1" indent="-345440" algn="just">
              <a:lnSpc>
                <a:spcPts val="4480"/>
              </a:lnSpc>
              <a:buFont typeface="Arial"/>
              <a:buChar char="•"/>
            </a:pPr>
            <a:r>
              <a:rPr lang="en-US" sz="3200">
                <a:solidFill>
                  <a:srgbClr val="FFFFFF"/>
                </a:solidFill>
                <a:latin typeface="Canva Sans"/>
              </a:rPr>
              <a:t>The  Express is used here due to its simplicity and also provides easy readability of code.</a:t>
            </a:r>
          </a:p>
          <a:p>
            <a:pPr marL="690881" lvl="1" indent="-345440" algn="just">
              <a:lnSpc>
                <a:spcPts val="4480"/>
              </a:lnSpc>
              <a:buFont typeface="Arial"/>
              <a:buChar char="•"/>
            </a:pPr>
            <a:r>
              <a:rPr lang="en-US" sz="3200">
                <a:solidFill>
                  <a:srgbClr val="FFFFFF"/>
                </a:solidFill>
                <a:latin typeface="Canva Sans"/>
              </a:rPr>
              <a:t>It Simplifies Document structure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TextBox 2"/>
          <p:cNvSpPr txBox="1"/>
          <p:nvPr/>
        </p:nvSpPr>
        <p:spPr>
          <a:xfrm>
            <a:off x="2763689" y="933450"/>
            <a:ext cx="7763255"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Connecting to Database</a:t>
            </a:r>
          </a:p>
        </p:txBody>
      </p:sp>
      <p:sp>
        <p:nvSpPr>
          <p:cNvPr id="3" name="Freeform 3"/>
          <p:cNvSpPr/>
          <p:nvPr/>
        </p:nvSpPr>
        <p:spPr>
          <a:xfrm>
            <a:off x="-6603045" y="-4741068"/>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4" name="Freeform 4"/>
          <p:cNvSpPr/>
          <p:nvPr/>
        </p:nvSpPr>
        <p:spPr>
          <a:xfrm>
            <a:off x="3466839" y="3831432"/>
            <a:ext cx="11354322" cy="2376486"/>
          </a:xfrm>
          <a:custGeom>
            <a:avLst/>
            <a:gdLst/>
            <a:ahLst/>
            <a:cxnLst/>
            <a:rect l="l" t="t" r="r" b="b"/>
            <a:pathLst>
              <a:path w="11354322" h="2376486">
                <a:moveTo>
                  <a:pt x="0" y="0"/>
                </a:moveTo>
                <a:lnTo>
                  <a:pt x="11354322" y="0"/>
                </a:lnTo>
                <a:lnTo>
                  <a:pt x="11354322" y="2376486"/>
                </a:lnTo>
                <a:lnTo>
                  <a:pt x="0" y="2376486"/>
                </a:lnTo>
                <a:lnTo>
                  <a:pt x="0" y="0"/>
                </a:lnTo>
                <a:close/>
              </a:path>
            </a:pathLst>
          </a:custGeom>
          <a:blipFill>
            <a:blip r:embed="rId3"/>
            <a:stretch>
              <a:fillRect/>
            </a:stretch>
          </a:blipFill>
        </p:spPr>
      </p:sp>
      <p:sp>
        <p:nvSpPr>
          <p:cNvPr id="5" name="Freeform 5"/>
          <p:cNvSpPr/>
          <p:nvPr/>
        </p:nvSpPr>
        <p:spPr>
          <a:xfrm>
            <a:off x="3463744" y="7416958"/>
            <a:ext cx="11360513" cy="2593914"/>
          </a:xfrm>
          <a:custGeom>
            <a:avLst/>
            <a:gdLst/>
            <a:ahLst/>
            <a:cxnLst/>
            <a:rect l="l" t="t" r="r" b="b"/>
            <a:pathLst>
              <a:path w="11360513" h="2593914">
                <a:moveTo>
                  <a:pt x="0" y="0"/>
                </a:moveTo>
                <a:lnTo>
                  <a:pt x="11360512" y="0"/>
                </a:lnTo>
                <a:lnTo>
                  <a:pt x="11360512" y="2593914"/>
                </a:lnTo>
                <a:lnTo>
                  <a:pt x="0" y="2593914"/>
                </a:lnTo>
                <a:lnTo>
                  <a:pt x="0" y="0"/>
                </a:lnTo>
                <a:close/>
              </a:path>
            </a:pathLst>
          </a:custGeom>
          <a:blipFill>
            <a:blip r:embed="rId4"/>
            <a:stretch>
              <a:fillRect/>
            </a:stretch>
          </a:blipFill>
        </p:spPr>
      </p:sp>
      <p:sp>
        <p:nvSpPr>
          <p:cNvPr id="6" name="TextBox 6"/>
          <p:cNvSpPr txBox="1"/>
          <p:nvPr/>
        </p:nvSpPr>
        <p:spPr>
          <a:xfrm>
            <a:off x="819150" y="2308067"/>
            <a:ext cx="17129513" cy="1180465"/>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The MongoDB database was connected to the backend through Mongoose. The figure below shows how the connection was done</a:t>
            </a:r>
          </a:p>
        </p:txBody>
      </p:sp>
      <p:sp>
        <p:nvSpPr>
          <p:cNvPr id="7" name="TextBox 7"/>
          <p:cNvSpPr txBox="1"/>
          <p:nvPr/>
        </p:nvSpPr>
        <p:spPr>
          <a:xfrm>
            <a:off x="819150" y="6512718"/>
            <a:ext cx="16919963" cy="5803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The figure below shows the successful connection of the server to the database</a:t>
            </a:r>
          </a:p>
        </p:txBody>
      </p:sp>
      <p:grpSp>
        <p:nvGrpSpPr>
          <p:cNvPr id="8" name="Group 8"/>
          <p:cNvGrpSpPr/>
          <p:nvPr/>
        </p:nvGrpSpPr>
        <p:grpSpPr>
          <a:xfrm>
            <a:off x="1403116" y="924953"/>
            <a:ext cx="999301" cy="999301"/>
            <a:chOff x="0" y="0"/>
            <a:chExt cx="1332402" cy="1332402"/>
          </a:xfrm>
        </p:grpSpPr>
        <p:sp>
          <p:nvSpPr>
            <p:cNvPr id="9" name="TextBox 9"/>
            <p:cNvSpPr txBox="1"/>
            <p:nvPr/>
          </p:nvSpPr>
          <p:spPr>
            <a:xfrm>
              <a:off x="349994" y="30255"/>
              <a:ext cx="632415" cy="1176641"/>
            </a:xfrm>
            <a:prstGeom prst="rect">
              <a:avLst/>
            </a:prstGeom>
          </p:spPr>
          <p:txBody>
            <a:bodyPr lIns="0" tIns="0" rIns="0" bIns="0" rtlCol="0" anchor="t">
              <a:spAutoFit/>
            </a:bodyPr>
            <a:lstStyle/>
            <a:p>
              <a:pPr algn="ctr">
                <a:lnSpc>
                  <a:spcPts val="7487"/>
                </a:lnSpc>
              </a:pPr>
              <a:r>
                <a:rPr lang="en-US" sz="5348">
                  <a:solidFill>
                    <a:srgbClr val="FFF9F4"/>
                  </a:solidFill>
                  <a:latin typeface="Canva Sans Bold"/>
                </a:rPr>
                <a:t>B</a:t>
              </a:r>
            </a:p>
          </p:txBody>
        </p:sp>
        <p:grpSp>
          <p:nvGrpSpPr>
            <p:cNvPr id="10" name="Group 10"/>
            <p:cNvGrpSpPr/>
            <p:nvPr/>
          </p:nvGrpSpPr>
          <p:grpSpPr>
            <a:xfrm>
              <a:off x="0" y="0"/>
              <a:ext cx="1332402" cy="13324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360182" y="30255"/>
              <a:ext cx="622226" cy="1197935"/>
            </a:xfrm>
            <a:prstGeom prst="rect">
              <a:avLst/>
            </a:prstGeom>
          </p:spPr>
          <p:txBody>
            <a:bodyPr lIns="0" tIns="0" rIns="0" bIns="0" rtlCol="0" anchor="t">
              <a:spAutoFit/>
            </a:bodyPr>
            <a:lstStyle/>
            <a:p>
              <a:pPr algn="ctr">
                <a:lnSpc>
                  <a:spcPts val="7487"/>
                </a:lnSpc>
              </a:pPr>
              <a:r>
                <a:rPr lang="en-US" sz="5348" dirty="0">
                  <a:solidFill>
                    <a:srgbClr val="FFF9F4"/>
                  </a:solidFill>
                  <a:latin typeface="Canva Sans Bold"/>
                </a:rPr>
                <a:t>C</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TextBox 2"/>
          <p:cNvSpPr txBox="1"/>
          <p:nvPr/>
        </p:nvSpPr>
        <p:spPr>
          <a:xfrm>
            <a:off x="2721793" y="864753"/>
            <a:ext cx="5491501"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Creating Models</a:t>
            </a:r>
          </a:p>
        </p:txBody>
      </p:sp>
      <p:sp>
        <p:nvSpPr>
          <p:cNvPr id="3" name="Freeform 3"/>
          <p:cNvSpPr/>
          <p:nvPr/>
        </p:nvSpPr>
        <p:spPr>
          <a:xfrm>
            <a:off x="-5033394" y="-5243349"/>
            <a:ext cx="10066789" cy="8229600"/>
          </a:xfrm>
          <a:custGeom>
            <a:avLst/>
            <a:gdLst/>
            <a:ahLst/>
            <a:cxnLst/>
            <a:rect l="l" t="t" r="r" b="b"/>
            <a:pathLst>
              <a:path w="10066789" h="8229600">
                <a:moveTo>
                  <a:pt x="0" y="0"/>
                </a:moveTo>
                <a:lnTo>
                  <a:pt x="10066788" y="0"/>
                </a:lnTo>
                <a:lnTo>
                  <a:pt x="10066788" y="8229600"/>
                </a:lnTo>
                <a:lnTo>
                  <a:pt x="0" y="8229600"/>
                </a:lnTo>
                <a:lnTo>
                  <a:pt x="0" y="0"/>
                </a:lnTo>
                <a:close/>
              </a:path>
            </a:pathLst>
          </a:custGeom>
          <a:blipFill>
            <a:blip r:embed="rId2"/>
            <a:stretch>
              <a:fillRect/>
            </a:stretch>
          </a:blipFill>
        </p:spPr>
      </p:sp>
      <p:grpSp>
        <p:nvGrpSpPr>
          <p:cNvPr id="4" name="Group 4"/>
          <p:cNvGrpSpPr/>
          <p:nvPr/>
        </p:nvGrpSpPr>
        <p:grpSpPr>
          <a:xfrm>
            <a:off x="1471531" y="856256"/>
            <a:ext cx="999301" cy="999301"/>
            <a:chOff x="0" y="0"/>
            <a:chExt cx="1332402" cy="1332402"/>
          </a:xfrm>
        </p:grpSpPr>
        <p:sp>
          <p:nvSpPr>
            <p:cNvPr id="5" name="TextBox 5"/>
            <p:cNvSpPr txBox="1"/>
            <p:nvPr/>
          </p:nvSpPr>
          <p:spPr>
            <a:xfrm>
              <a:off x="349994" y="30255"/>
              <a:ext cx="632415" cy="1176641"/>
            </a:xfrm>
            <a:prstGeom prst="rect">
              <a:avLst/>
            </a:prstGeom>
          </p:spPr>
          <p:txBody>
            <a:bodyPr lIns="0" tIns="0" rIns="0" bIns="0" rtlCol="0" anchor="t">
              <a:spAutoFit/>
            </a:bodyPr>
            <a:lstStyle/>
            <a:p>
              <a:pPr algn="ctr">
                <a:lnSpc>
                  <a:spcPts val="7487"/>
                </a:lnSpc>
              </a:pPr>
              <a:r>
                <a:rPr lang="en-US" sz="5348">
                  <a:solidFill>
                    <a:srgbClr val="FFF9F4"/>
                  </a:solidFill>
                  <a:latin typeface="Canva Sans Bold"/>
                </a:rPr>
                <a:t>B</a:t>
              </a:r>
            </a:p>
          </p:txBody>
        </p:sp>
        <p:grpSp>
          <p:nvGrpSpPr>
            <p:cNvPr id="6" name="Group 6"/>
            <p:cNvGrpSpPr/>
            <p:nvPr/>
          </p:nvGrpSpPr>
          <p:grpSpPr>
            <a:xfrm>
              <a:off x="0" y="0"/>
              <a:ext cx="1332402" cy="133240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60182" y="30255"/>
              <a:ext cx="622226" cy="1197935"/>
            </a:xfrm>
            <a:prstGeom prst="rect">
              <a:avLst/>
            </a:prstGeom>
          </p:spPr>
          <p:txBody>
            <a:bodyPr lIns="0" tIns="0" rIns="0" bIns="0" rtlCol="0" anchor="t">
              <a:spAutoFit/>
            </a:bodyPr>
            <a:lstStyle/>
            <a:p>
              <a:pPr algn="ctr">
                <a:lnSpc>
                  <a:spcPts val="7487"/>
                </a:lnSpc>
              </a:pPr>
              <a:r>
                <a:rPr lang="en-US" sz="5348" dirty="0">
                  <a:solidFill>
                    <a:srgbClr val="FFF9F4"/>
                  </a:solidFill>
                  <a:latin typeface="Canva Sans"/>
                </a:rPr>
                <a:t>D</a:t>
              </a:r>
            </a:p>
          </p:txBody>
        </p:sp>
      </p:grpSp>
      <p:sp>
        <p:nvSpPr>
          <p:cNvPr id="10" name="Freeform 10"/>
          <p:cNvSpPr/>
          <p:nvPr/>
        </p:nvSpPr>
        <p:spPr>
          <a:xfrm>
            <a:off x="8213294" y="2986251"/>
            <a:ext cx="9800491" cy="5830672"/>
          </a:xfrm>
          <a:custGeom>
            <a:avLst/>
            <a:gdLst/>
            <a:ahLst/>
            <a:cxnLst/>
            <a:rect l="l" t="t" r="r" b="b"/>
            <a:pathLst>
              <a:path w="9800491" h="5830672">
                <a:moveTo>
                  <a:pt x="0" y="0"/>
                </a:moveTo>
                <a:lnTo>
                  <a:pt x="9800492" y="0"/>
                </a:lnTo>
                <a:lnTo>
                  <a:pt x="9800492" y="5830672"/>
                </a:lnTo>
                <a:lnTo>
                  <a:pt x="0" y="5830672"/>
                </a:lnTo>
                <a:lnTo>
                  <a:pt x="0" y="0"/>
                </a:lnTo>
                <a:close/>
              </a:path>
            </a:pathLst>
          </a:custGeom>
          <a:blipFill>
            <a:blip r:embed="rId3"/>
            <a:stretch>
              <a:fillRect/>
            </a:stretch>
          </a:blipFill>
        </p:spPr>
      </p:sp>
      <p:sp>
        <p:nvSpPr>
          <p:cNvPr id="11" name="Freeform 11"/>
          <p:cNvSpPr/>
          <p:nvPr/>
        </p:nvSpPr>
        <p:spPr>
          <a:xfrm>
            <a:off x="8717286" y="370093"/>
            <a:ext cx="1749371" cy="1971627"/>
          </a:xfrm>
          <a:custGeom>
            <a:avLst/>
            <a:gdLst/>
            <a:ahLst/>
            <a:cxnLst/>
            <a:rect l="l" t="t" r="r" b="b"/>
            <a:pathLst>
              <a:path w="1749371" h="1971627">
                <a:moveTo>
                  <a:pt x="0" y="0"/>
                </a:moveTo>
                <a:lnTo>
                  <a:pt x="1749371" y="0"/>
                </a:lnTo>
                <a:lnTo>
                  <a:pt x="1749371" y="1971627"/>
                </a:lnTo>
                <a:lnTo>
                  <a:pt x="0" y="1971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79603" y="2919576"/>
            <a:ext cx="7254168" cy="4552718"/>
          </a:xfrm>
          <a:prstGeom prst="rect">
            <a:avLst/>
          </a:prstGeom>
        </p:spPr>
        <p:txBody>
          <a:bodyPr lIns="0" tIns="0" rIns="0" bIns="0" rtlCol="0" anchor="t">
            <a:spAutoFit/>
          </a:bodyPr>
          <a:lstStyle/>
          <a:p>
            <a:pPr algn="just">
              <a:lnSpc>
                <a:spcPts val="5190"/>
              </a:lnSpc>
            </a:pPr>
            <a:r>
              <a:rPr lang="en-US" sz="3707">
                <a:solidFill>
                  <a:srgbClr val="FFFFFF"/>
                </a:solidFill>
                <a:latin typeface="Canva Sans"/>
              </a:rPr>
              <a:t>The model represents the structure and behaviour of data in the appplication. The code shows the creation of the road sign model. </a:t>
            </a:r>
          </a:p>
          <a:p>
            <a:pPr algn="just">
              <a:lnSpc>
                <a:spcPts val="5190"/>
              </a:lnSpc>
            </a:pPr>
            <a:endParaRPr lang="en-US" sz="3707">
              <a:solidFill>
                <a:srgbClr val="FFFFFF"/>
              </a:solidFill>
              <a:latin typeface="Canva Sans"/>
            </a:endParaRPr>
          </a:p>
          <a:p>
            <a:pPr algn="just">
              <a:lnSpc>
                <a:spcPts val="5190"/>
              </a:lnSpc>
            </a:pPr>
            <a:endParaRPr lang="en-US" sz="3707">
              <a:solidFill>
                <a:srgbClr val="FFFFFF"/>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8788007" y="2548802"/>
            <a:ext cx="9499993" cy="5680658"/>
          </a:xfrm>
          <a:custGeom>
            <a:avLst/>
            <a:gdLst/>
            <a:ahLst/>
            <a:cxnLst/>
            <a:rect l="l" t="t" r="r" b="b"/>
            <a:pathLst>
              <a:path w="9499993" h="5680658">
                <a:moveTo>
                  <a:pt x="0" y="0"/>
                </a:moveTo>
                <a:lnTo>
                  <a:pt x="9499993" y="0"/>
                </a:lnTo>
                <a:lnTo>
                  <a:pt x="9499993" y="5680657"/>
                </a:lnTo>
                <a:lnTo>
                  <a:pt x="0" y="5680657"/>
                </a:lnTo>
                <a:lnTo>
                  <a:pt x="0" y="0"/>
                </a:lnTo>
                <a:close/>
              </a:path>
            </a:pathLst>
          </a:custGeom>
          <a:blipFill>
            <a:blip r:embed="rId2"/>
            <a:stretch>
              <a:fillRect/>
            </a:stretch>
          </a:blipFill>
        </p:spPr>
      </p:sp>
      <p:sp>
        <p:nvSpPr>
          <p:cNvPr id="3" name="TextBox 3"/>
          <p:cNvSpPr txBox="1"/>
          <p:nvPr/>
        </p:nvSpPr>
        <p:spPr>
          <a:xfrm>
            <a:off x="1680749" y="1042451"/>
            <a:ext cx="7107257"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Creating Controllers </a:t>
            </a:r>
          </a:p>
        </p:txBody>
      </p:sp>
      <p:sp>
        <p:nvSpPr>
          <p:cNvPr id="4" name="TextBox 4"/>
          <p:cNvSpPr txBox="1"/>
          <p:nvPr/>
        </p:nvSpPr>
        <p:spPr>
          <a:xfrm>
            <a:off x="670941" y="2482127"/>
            <a:ext cx="7816656" cy="418084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The controller is responsible for implementing the logic to save each new user entering our system. It references the schema defined for creating users to ensure that the data conforms to the expected structure and constraints.</a:t>
            </a:r>
          </a:p>
        </p:txBody>
      </p:sp>
      <p:grpSp>
        <p:nvGrpSpPr>
          <p:cNvPr id="5" name="Group 5"/>
          <p:cNvGrpSpPr/>
          <p:nvPr/>
        </p:nvGrpSpPr>
        <p:grpSpPr>
          <a:xfrm>
            <a:off x="670941" y="1028700"/>
            <a:ext cx="1009808" cy="1009808"/>
            <a:chOff x="0" y="0"/>
            <a:chExt cx="1346411" cy="1346411"/>
          </a:xfrm>
        </p:grpSpPr>
        <p:sp>
          <p:nvSpPr>
            <p:cNvPr id="6" name="TextBox 6"/>
            <p:cNvSpPr txBox="1"/>
            <p:nvPr/>
          </p:nvSpPr>
          <p:spPr>
            <a:xfrm>
              <a:off x="353674" y="22050"/>
              <a:ext cx="639064" cy="1197536"/>
            </a:xfrm>
            <a:prstGeom prst="rect">
              <a:avLst/>
            </a:prstGeom>
          </p:spPr>
          <p:txBody>
            <a:bodyPr lIns="0" tIns="0" rIns="0" bIns="0" rtlCol="0" anchor="t">
              <a:spAutoFit/>
            </a:bodyPr>
            <a:lstStyle/>
            <a:p>
              <a:pPr algn="ctr">
                <a:lnSpc>
                  <a:spcPts val="7566"/>
                </a:lnSpc>
              </a:pPr>
              <a:r>
                <a:rPr lang="en-US" sz="5404">
                  <a:solidFill>
                    <a:srgbClr val="FFF9F4"/>
                  </a:solidFill>
                  <a:latin typeface="Canva Sans Bold"/>
                </a:rPr>
                <a:t>B</a:t>
              </a:r>
            </a:p>
          </p:txBody>
        </p:sp>
        <p:grpSp>
          <p:nvGrpSpPr>
            <p:cNvPr id="7" name="Group 7"/>
            <p:cNvGrpSpPr/>
            <p:nvPr/>
          </p:nvGrpSpPr>
          <p:grpSpPr>
            <a:xfrm>
              <a:off x="0" y="0"/>
              <a:ext cx="1346411" cy="13464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363969" y="22050"/>
              <a:ext cx="628768" cy="1197536"/>
            </a:xfrm>
            <a:prstGeom prst="rect">
              <a:avLst/>
            </a:prstGeom>
          </p:spPr>
          <p:txBody>
            <a:bodyPr lIns="0" tIns="0" rIns="0" bIns="0" rtlCol="0" anchor="t">
              <a:spAutoFit/>
            </a:bodyPr>
            <a:lstStyle/>
            <a:p>
              <a:pPr algn="ctr">
                <a:lnSpc>
                  <a:spcPts val="7566"/>
                </a:lnSpc>
              </a:pPr>
              <a:r>
                <a:rPr lang="en-US" sz="5404">
                  <a:solidFill>
                    <a:srgbClr val="FFF9F4"/>
                  </a:solidFill>
                  <a:latin typeface="Canva Sans Bold"/>
                </a:rPr>
                <a:t>i</a:t>
              </a:r>
            </a:p>
          </p:txBody>
        </p:sp>
      </p:grpSp>
      <p:sp>
        <p:nvSpPr>
          <p:cNvPr id="11" name="Freeform 11"/>
          <p:cNvSpPr/>
          <p:nvPr/>
        </p:nvSpPr>
        <p:spPr>
          <a:xfrm>
            <a:off x="-6711945" y="-5001940"/>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1028700" y="5903965"/>
            <a:ext cx="12830366" cy="3513906"/>
          </a:xfrm>
          <a:custGeom>
            <a:avLst/>
            <a:gdLst/>
            <a:ahLst/>
            <a:cxnLst/>
            <a:rect l="l" t="t" r="r" b="b"/>
            <a:pathLst>
              <a:path w="12830366" h="3513906">
                <a:moveTo>
                  <a:pt x="0" y="0"/>
                </a:moveTo>
                <a:lnTo>
                  <a:pt x="12830366" y="0"/>
                </a:lnTo>
                <a:lnTo>
                  <a:pt x="12830366" y="3513907"/>
                </a:lnTo>
                <a:lnTo>
                  <a:pt x="0" y="3513907"/>
                </a:lnTo>
                <a:lnTo>
                  <a:pt x="0" y="0"/>
                </a:lnTo>
                <a:close/>
              </a:path>
            </a:pathLst>
          </a:custGeom>
          <a:blipFill>
            <a:blip r:embed="rId2"/>
            <a:stretch>
              <a:fillRect t="-1765" r="-389" b="-1765"/>
            </a:stretch>
          </a:blipFill>
        </p:spPr>
      </p:sp>
      <p:grpSp>
        <p:nvGrpSpPr>
          <p:cNvPr id="3" name="Group 3"/>
          <p:cNvGrpSpPr/>
          <p:nvPr/>
        </p:nvGrpSpPr>
        <p:grpSpPr>
          <a:xfrm>
            <a:off x="1539764" y="936115"/>
            <a:ext cx="976977" cy="976977"/>
            <a:chOff x="0" y="0"/>
            <a:chExt cx="1302636" cy="1302636"/>
          </a:xfrm>
        </p:grpSpPr>
        <p:sp>
          <p:nvSpPr>
            <p:cNvPr id="4" name="TextBox 4"/>
            <p:cNvSpPr txBox="1"/>
            <p:nvPr/>
          </p:nvSpPr>
          <p:spPr>
            <a:xfrm>
              <a:off x="342175" y="17927"/>
              <a:ext cx="618287" cy="1162008"/>
            </a:xfrm>
            <a:prstGeom prst="rect">
              <a:avLst/>
            </a:prstGeom>
          </p:spPr>
          <p:txBody>
            <a:bodyPr lIns="0" tIns="0" rIns="0" bIns="0" rtlCol="0" anchor="t">
              <a:spAutoFit/>
            </a:bodyPr>
            <a:lstStyle/>
            <a:p>
              <a:pPr algn="ctr">
                <a:lnSpc>
                  <a:spcPts val="7320"/>
                </a:lnSpc>
              </a:pPr>
              <a:r>
                <a:rPr lang="en-US" sz="5228">
                  <a:solidFill>
                    <a:srgbClr val="FFF9F4"/>
                  </a:solidFill>
                  <a:latin typeface="Canva Sans Bold"/>
                </a:rPr>
                <a:t>B</a:t>
              </a:r>
            </a:p>
          </p:txBody>
        </p:sp>
        <p:grpSp>
          <p:nvGrpSpPr>
            <p:cNvPr id="5" name="Group 5"/>
            <p:cNvGrpSpPr/>
            <p:nvPr/>
          </p:nvGrpSpPr>
          <p:grpSpPr>
            <a:xfrm>
              <a:off x="0" y="0"/>
              <a:ext cx="1302636" cy="13026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352136" y="17927"/>
              <a:ext cx="608325" cy="1162008"/>
            </a:xfrm>
            <a:prstGeom prst="rect">
              <a:avLst/>
            </a:prstGeom>
          </p:spPr>
          <p:txBody>
            <a:bodyPr lIns="0" tIns="0" rIns="0" bIns="0" rtlCol="0" anchor="t">
              <a:spAutoFit/>
            </a:bodyPr>
            <a:lstStyle/>
            <a:p>
              <a:pPr algn="ctr">
                <a:lnSpc>
                  <a:spcPts val="7320"/>
                </a:lnSpc>
              </a:pPr>
              <a:r>
                <a:rPr lang="en-US" sz="5228">
                  <a:solidFill>
                    <a:srgbClr val="FFF9F4"/>
                  </a:solidFill>
                  <a:latin typeface="Canva Sans Bold"/>
                </a:rPr>
                <a:t>ii</a:t>
              </a:r>
            </a:p>
          </p:txBody>
        </p:sp>
      </p:grpSp>
      <p:sp>
        <p:nvSpPr>
          <p:cNvPr id="9" name="TextBox 9"/>
          <p:cNvSpPr txBox="1"/>
          <p:nvPr/>
        </p:nvSpPr>
        <p:spPr>
          <a:xfrm>
            <a:off x="2850076" y="933450"/>
            <a:ext cx="5646862"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Creating Routes </a:t>
            </a:r>
          </a:p>
        </p:txBody>
      </p:sp>
      <p:sp>
        <p:nvSpPr>
          <p:cNvPr id="10" name="TextBox 10"/>
          <p:cNvSpPr txBox="1"/>
          <p:nvPr/>
        </p:nvSpPr>
        <p:spPr>
          <a:xfrm>
            <a:off x="1028700" y="2788761"/>
            <a:ext cx="16230600" cy="2380615"/>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Routes are the files to create the paths and actions to be performed to execute the controllers functions. The code below shows the creation of the user route. A similar process was used to create the routes for the road state, road sign, road state marker and road sign marker. </a:t>
            </a:r>
          </a:p>
        </p:txBody>
      </p:sp>
      <p:sp>
        <p:nvSpPr>
          <p:cNvPr id="11" name="Freeform 11"/>
          <p:cNvSpPr/>
          <p:nvPr/>
        </p:nvSpPr>
        <p:spPr>
          <a:xfrm>
            <a:off x="-6473715" y="-4732726"/>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1277278" y="4704798"/>
            <a:ext cx="8373705" cy="4353679"/>
          </a:xfrm>
          <a:custGeom>
            <a:avLst/>
            <a:gdLst/>
            <a:ahLst/>
            <a:cxnLst/>
            <a:rect l="l" t="t" r="r" b="b"/>
            <a:pathLst>
              <a:path w="8373705" h="4353679">
                <a:moveTo>
                  <a:pt x="0" y="0"/>
                </a:moveTo>
                <a:lnTo>
                  <a:pt x="8373705" y="0"/>
                </a:lnTo>
                <a:lnTo>
                  <a:pt x="8373705" y="4353679"/>
                </a:lnTo>
                <a:lnTo>
                  <a:pt x="0" y="4353679"/>
                </a:lnTo>
                <a:lnTo>
                  <a:pt x="0" y="0"/>
                </a:lnTo>
                <a:close/>
              </a:path>
            </a:pathLst>
          </a:custGeom>
          <a:blipFill>
            <a:blip r:embed="rId2"/>
            <a:stretch>
              <a:fillRect b="-42822"/>
            </a:stretch>
          </a:blipFill>
        </p:spPr>
      </p:sp>
      <p:grpSp>
        <p:nvGrpSpPr>
          <p:cNvPr id="3" name="Group 3"/>
          <p:cNvGrpSpPr/>
          <p:nvPr/>
        </p:nvGrpSpPr>
        <p:grpSpPr>
          <a:xfrm>
            <a:off x="1277278" y="843530"/>
            <a:ext cx="1293919" cy="976977"/>
            <a:chOff x="0" y="0"/>
            <a:chExt cx="1725226" cy="1302636"/>
          </a:xfrm>
        </p:grpSpPr>
        <p:sp>
          <p:nvSpPr>
            <p:cNvPr id="4" name="TextBox 4"/>
            <p:cNvSpPr txBox="1"/>
            <p:nvPr/>
          </p:nvSpPr>
          <p:spPr>
            <a:xfrm>
              <a:off x="453180" y="17927"/>
              <a:ext cx="818866" cy="1162008"/>
            </a:xfrm>
            <a:prstGeom prst="rect">
              <a:avLst/>
            </a:prstGeom>
          </p:spPr>
          <p:txBody>
            <a:bodyPr lIns="0" tIns="0" rIns="0" bIns="0" rtlCol="0" anchor="t">
              <a:spAutoFit/>
            </a:bodyPr>
            <a:lstStyle/>
            <a:p>
              <a:pPr algn="ctr">
                <a:lnSpc>
                  <a:spcPts val="7320"/>
                </a:lnSpc>
              </a:pPr>
              <a:r>
                <a:rPr lang="en-US" sz="5228">
                  <a:solidFill>
                    <a:srgbClr val="FFF9F4"/>
                  </a:solidFill>
                  <a:latin typeface="Canva Sans Bold"/>
                </a:rPr>
                <a:t>B</a:t>
              </a:r>
            </a:p>
          </p:txBody>
        </p:sp>
        <p:grpSp>
          <p:nvGrpSpPr>
            <p:cNvPr id="5" name="Group 5"/>
            <p:cNvGrpSpPr/>
            <p:nvPr/>
          </p:nvGrpSpPr>
          <p:grpSpPr>
            <a:xfrm>
              <a:off x="0" y="0"/>
              <a:ext cx="1725226" cy="1302636"/>
              <a:chOff x="0" y="0"/>
              <a:chExt cx="1076481" cy="812800"/>
            </a:xfrm>
          </p:grpSpPr>
          <p:sp>
            <p:nvSpPr>
              <p:cNvPr id="6" name="Freeform 6"/>
              <p:cNvSpPr/>
              <p:nvPr/>
            </p:nvSpPr>
            <p:spPr>
              <a:xfrm>
                <a:off x="0" y="0"/>
                <a:ext cx="1076481" cy="812800"/>
              </a:xfrm>
              <a:custGeom>
                <a:avLst/>
                <a:gdLst/>
                <a:ahLst/>
                <a:cxnLst/>
                <a:rect l="l" t="t" r="r" b="b"/>
                <a:pathLst>
                  <a:path w="1076481" h="812800">
                    <a:moveTo>
                      <a:pt x="538241" y="0"/>
                    </a:moveTo>
                    <a:cubicBezTo>
                      <a:pt x="240979" y="0"/>
                      <a:pt x="0" y="181951"/>
                      <a:pt x="0" y="406400"/>
                    </a:cubicBezTo>
                    <a:cubicBezTo>
                      <a:pt x="0" y="630849"/>
                      <a:pt x="240979" y="812800"/>
                      <a:pt x="538241" y="812800"/>
                    </a:cubicBezTo>
                    <a:cubicBezTo>
                      <a:pt x="835503" y="812800"/>
                      <a:pt x="1076481" y="630849"/>
                      <a:pt x="1076481" y="406400"/>
                    </a:cubicBezTo>
                    <a:cubicBezTo>
                      <a:pt x="1076481" y="181951"/>
                      <a:pt x="835503" y="0"/>
                      <a:pt x="538241" y="0"/>
                    </a:cubicBezTo>
                    <a:close/>
                  </a:path>
                </a:pathLst>
              </a:custGeom>
              <a:solidFill>
                <a:srgbClr val="004AAD"/>
              </a:solidFill>
            </p:spPr>
          </p:sp>
          <p:sp>
            <p:nvSpPr>
              <p:cNvPr id="7" name="TextBox 7"/>
              <p:cNvSpPr txBox="1"/>
              <p:nvPr/>
            </p:nvSpPr>
            <p:spPr>
              <a:xfrm>
                <a:off x="100920" y="38100"/>
                <a:ext cx="874641"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66373" y="17927"/>
              <a:ext cx="805673" cy="1162008"/>
            </a:xfrm>
            <a:prstGeom prst="rect">
              <a:avLst/>
            </a:prstGeom>
          </p:spPr>
          <p:txBody>
            <a:bodyPr lIns="0" tIns="0" rIns="0" bIns="0" rtlCol="0" anchor="t">
              <a:spAutoFit/>
            </a:bodyPr>
            <a:lstStyle/>
            <a:p>
              <a:pPr algn="ctr">
                <a:lnSpc>
                  <a:spcPts val="7320"/>
                </a:lnSpc>
              </a:pPr>
              <a:r>
                <a:rPr lang="en-US" sz="5228">
                  <a:solidFill>
                    <a:srgbClr val="FFF9F4"/>
                  </a:solidFill>
                  <a:latin typeface="Canva Sans Bold"/>
                </a:rPr>
                <a:t>iii</a:t>
              </a:r>
            </a:p>
          </p:txBody>
        </p:sp>
      </p:grpSp>
      <p:sp>
        <p:nvSpPr>
          <p:cNvPr id="9" name="Freeform 9"/>
          <p:cNvSpPr/>
          <p:nvPr/>
        </p:nvSpPr>
        <p:spPr>
          <a:xfrm>
            <a:off x="12400332" y="4459883"/>
            <a:ext cx="3528441" cy="4114800"/>
          </a:xfrm>
          <a:custGeom>
            <a:avLst/>
            <a:gdLst/>
            <a:ahLst/>
            <a:cxnLst/>
            <a:rect l="l" t="t" r="r" b="b"/>
            <a:pathLst>
              <a:path w="3528441" h="4114800">
                <a:moveTo>
                  <a:pt x="0" y="0"/>
                </a:moveTo>
                <a:lnTo>
                  <a:pt x="3528441" y="0"/>
                </a:lnTo>
                <a:lnTo>
                  <a:pt x="35284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759525" y="840865"/>
            <a:ext cx="6982968"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 Populating Database </a:t>
            </a:r>
          </a:p>
        </p:txBody>
      </p:sp>
      <p:sp>
        <p:nvSpPr>
          <p:cNvPr id="11" name="TextBox 11"/>
          <p:cNvSpPr txBox="1"/>
          <p:nvPr/>
        </p:nvSpPr>
        <p:spPr>
          <a:xfrm>
            <a:off x="1277278" y="2524007"/>
            <a:ext cx="15982022" cy="2380615"/>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Following the creation of routes, the Thunder Client tool was used to consume the APIs (routes). It also helps to test routes functionality and insert data into the different collections.</a:t>
            </a:r>
          </a:p>
          <a:p>
            <a:pPr algn="ctr">
              <a:lnSpc>
                <a:spcPts val="4759"/>
              </a:lnSpc>
            </a:pPr>
            <a:endParaRPr lang="en-US" sz="3399">
              <a:solidFill>
                <a:srgbClr val="FFFFFF"/>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29049"/>
            <a:ext cx="999301" cy="999301"/>
            <a:chOff x="0" y="0"/>
            <a:chExt cx="1332402" cy="1332402"/>
          </a:xfrm>
        </p:grpSpPr>
        <p:sp>
          <p:nvSpPr>
            <p:cNvPr id="3" name="TextBox 3"/>
            <p:cNvSpPr txBox="1"/>
            <p:nvPr/>
          </p:nvSpPr>
          <p:spPr>
            <a:xfrm>
              <a:off x="349994" y="30255"/>
              <a:ext cx="632415" cy="1176641"/>
            </a:xfrm>
            <a:prstGeom prst="rect">
              <a:avLst/>
            </a:prstGeom>
          </p:spPr>
          <p:txBody>
            <a:bodyPr lIns="0" tIns="0" rIns="0" bIns="0" rtlCol="0" anchor="t">
              <a:spAutoFit/>
            </a:bodyPr>
            <a:lstStyle/>
            <a:p>
              <a:pPr algn="ctr">
                <a:lnSpc>
                  <a:spcPts val="7487"/>
                </a:lnSpc>
              </a:pPr>
              <a:r>
                <a:rPr lang="en-US" sz="5348">
                  <a:solidFill>
                    <a:srgbClr val="FFF9F4"/>
                  </a:solidFill>
                  <a:latin typeface="Canva Sans Bold"/>
                </a:rPr>
                <a:t>B</a:t>
              </a:r>
            </a:p>
          </p:txBody>
        </p:sp>
        <p:grpSp>
          <p:nvGrpSpPr>
            <p:cNvPr id="4" name="Group 4"/>
            <p:cNvGrpSpPr/>
            <p:nvPr/>
          </p:nvGrpSpPr>
          <p:grpSpPr>
            <a:xfrm>
              <a:off x="0" y="0"/>
              <a:ext cx="1332402" cy="133240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7" name="TextBox 7"/>
            <p:cNvSpPr txBox="1"/>
            <p:nvPr/>
          </p:nvSpPr>
          <p:spPr>
            <a:xfrm>
              <a:off x="360182" y="30255"/>
              <a:ext cx="622226" cy="1171415"/>
            </a:xfrm>
            <a:prstGeom prst="rect">
              <a:avLst/>
            </a:prstGeom>
          </p:spPr>
          <p:txBody>
            <a:bodyPr lIns="0" tIns="0" rIns="0" bIns="0" rtlCol="0" anchor="t">
              <a:spAutoFit/>
            </a:bodyPr>
            <a:lstStyle/>
            <a:p>
              <a:pPr algn="ctr">
                <a:lnSpc>
                  <a:spcPts val="7487"/>
                </a:lnSpc>
              </a:pPr>
              <a:r>
                <a:rPr lang="en-US" sz="5348">
                  <a:solidFill>
                    <a:srgbClr val="FFF9F4"/>
                  </a:solidFill>
                  <a:latin typeface="Canva Sans Bold"/>
                </a:rPr>
                <a:t>C</a:t>
              </a:r>
            </a:p>
          </p:txBody>
        </p:sp>
      </p:grpSp>
      <p:sp>
        <p:nvSpPr>
          <p:cNvPr id="8" name="Freeform 8"/>
          <p:cNvSpPr/>
          <p:nvPr/>
        </p:nvSpPr>
        <p:spPr>
          <a:xfrm>
            <a:off x="1028700" y="3008966"/>
            <a:ext cx="15243176" cy="7127521"/>
          </a:xfrm>
          <a:custGeom>
            <a:avLst/>
            <a:gdLst/>
            <a:ahLst/>
            <a:cxnLst/>
            <a:rect l="l" t="t" r="r" b="b"/>
            <a:pathLst>
              <a:path w="15243176" h="7127521">
                <a:moveTo>
                  <a:pt x="0" y="0"/>
                </a:moveTo>
                <a:lnTo>
                  <a:pt x="15243176" y="0"/>
                </a:lnTo>
                <a:lnTo>
                  <a:pt x="15243176" y="7127521"/>
                </a:lnTo>
                <a:lnTo>
                  <a:pt x="0" y="7127521"/>
                </a:lnTo>
                <a:lnTo>
                  <a:pt x="0" y="0"/>
                </a:lnTo>
                <a:close/>
              </a:path>
            </a:pathLst>
          </a:custGeom>
          <a:blipFill>
            <a:blip r:embed="rId2"/>
            <a:stretch>
              <a:fillRect/>
            </a:stretch>
          </a:blipFill>
        </p:spPr>
      </p:sp>
      <p:sp>
        <p:nvSpPr>
          <p:cNvPr id="9" name="TextBox 9"/>
          <p:cNvSpPr txBox="1"/>
          <p:nvPr/>
        </p:nvSpPr>
        <p:spPr>
          <a:xfrm>
            <a:off x="2673994" y="537547"/>
            <a:ext cx="7193813" cy="887057"/>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Viewing the Database</a:t>
            </a:r>
          </a:p>
        </p:txBody>
      </p:sp>
      <p:sp>
        <p:nvSpPr>
          <p:cNvPr id="10" name="TextBox 10"/>
          <p:cNvSpPr txBox="1"/>
          <p:nvPr/>
        </p:nvSpPr>
        <p:spPr>
          <a:xfrm>
            <a:off x="1028700" y="1690223"/>
            <a:ext cx="15819557" cy="1099667"/>
          </a:xfrm>
          <a:prstGeom prst="rect">
            <a:avLst/>
          </a:prstGeom>
        </p:spPr>
        <p:txBody>
          <a:bodyPr lIns="0" tIns="0" rIns="0" bIns="0" rtlCol="0" anchor="t">
            <a:spAutoFit/>
          </a:bodyPr>
          <a:lstStyle/>
          <a:p>
            <a:pPr algn="just">
              <a:lnSpc>
                <a:spcPts val="4480"/>
              </a:lnSpc>
            </a:pPr>
            <a:r>
              <a:rPr lang="en-US" sz="3200">
                <a:solidFill>
                  <a:srgbClr val="F7F5FA"/>
                </a:solidFill>
                <a:latin typeface="Canva Sans"/>
              </a:rPr>
              <a:t>The Data inserted through through ThunderClient is thus inserted into our database as collections  and can be viewed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grpSp>
        <p:nvGrpSpPr>
          <p:cNvPr id="2" name="Group 2"/>
          <p:cNvGrpSpPr/>
          <p:nvPr/>
        </p:nvGrpSpPr>
        <p:grpSpPr>
          <a:xfrm>
            <a:off x="-2104087" y="-582767"/>
            <a:ext cx="11643177" cy="116431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2000"/>
                  </a:srgbClr>
                </a:gs>
                <a:gs pos="100000">
                  <a:srgbClr val="004AAD">
                    <a:alpha val="12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240835" y="-4562814"/>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6" name="Freeform 6"/>
          <p:cNvSpPr/>
          <p:nvPr/>
        </p:nvSpPr>
        <p:spPr>
          <a:xfrm>
            <a:off x="11148518" y="6172200"/>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7" name="Freeform 7"/>
          <p:cNvSpPr/>
          <p:nvPr/>
        </p:nvSpPr>
        <p:spPr>
          <a:xfrm>
            <a:off x="13734135" y="4715030"/>
            <a:ext cx="4310438" cy="5339507"/>
          </a:xfrm>
          <a:custGeom>
            <a:avLst/>
            <a:gdLst/>
            <a:ahLst/>
            <a:cxnLst/>
            <a:rect l="l" t="t" r="r" b="b"/>
            <a:pathLst>
              <a:path w="4310438" h="5339507">
                <a:moveTo>
                  <a:pt x="0" y="0"/>
                </a:moveTo>
                <a:lnTo>
                  <a:pt x="4310439" y="0"/>
                </a:lnTo>
                <a:lnTo>
                  <a:pt x="4310439" y="5339507"/>
                </a:lnTo>
                <a:lnTo>
                  <a:pt x="0" y="53395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999903" y="463999"/>
            <a:ext cx="2182009" cy="2226540"/>
          </a:xfrm>
          <a:custGeom>
            <a:avLst/>
            <a:gdLst/>
            <a:ahLst/>
            <a:cxnLst/>
            <a:rect l="l" t="t" r="r" b="b"/>
            <a:pathLst>
              <a:path w="2182009" h="2226540">
                <a:moveTo>
                  <a:pt x="0" y="0"/>
                </a:moveTo>
                <a:lnTo>
                  <a:pt x="2182010" y="0"/>
                </a:lnTo>
                <a:lnTo>
                  <a:pt x="2182010" y="2226540"/>
                </a:lnTo>
                <a:lnTo>
                  <a:pt x="0" y="2226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503127" y="346781"/>
            <a:ext cx="10480696" cy="1230489"/>
          </a:xfrm>
          <a:prstGeom prst="rect">
            <a:avLst/>
          </a:prstGeom>
        </p:spPr>
        <p:txBody>
          <a:bodyPr lIns="0" tIns="0" rIns="0" bIns="0" rtlCol="0" anchor="t">
            <a:spAutoFit/>
          </a:bodyPr>
          <a:lstStyle/>
          <a:p>
            <a:pPr algn="ctr">
              <a:lnSpc>
                <a:spcPts val="10129"/>
              </a:lnSpc>
            </a:pPr>
            <a:r>
              <a:rPr lang="en-US" sz="7235">
                <a:solidFill>
                  <a:srgbClr val="FFFFFF"/>
                </a:solidFill>
                <a:latin typeface="Canva Sans Bold"/>
              </a:rPr>
              <a:t>Security Consideration</a:t>
            </a:r>
          </a:p>
        </p:txBody>
      </p:sp>
      <p:sp>
        <p:nvSpPr>
          <p:cNvPr id="10" name="TextBox 10"/>
          <p:cNvSpPr txBox="1"/>
          <p:nvPr/>
        </p:nvSpPr>
        <p:spPr>
          <a:xfrm>
            <a:off x="1028700" y="2410886"/>
            <a:ext cx="13176642" cy="4180840"/>
          </a:xfrm>
          <a:prstGeom prst="rect">
            <a:avLst/>
          </a:prstGeom>
        </p:spPr>
        <p:txBody>
          <a:bodyPr lIns="0" tIns="0" rIns="0" bIns="0" rtlCol="0" anchor="t">
            <a:spAutoFit/>
          </a:bodyPr>
          <a:lstStyle/>
          <a:p>
            <a:pPr algn="l">
              <a:lnSpc>
                <a:spcPts val="4759"/>
              </a:lnSpc>
            </a:pPr>
            <a:r>
              <a:rPr lang="en-US" sz="3399">
                <a:solidFill>
                  <a:srgbClr val="FFFFFF"/>
                </a:solidFill>
                <a:latin typeface="Canva Sans"/>
              </a:rPr>
              <a:t>The security strategy here was to separate our deployed code and the configuration code. The configuration code was saved in an environment called .env. The variables stored here are :</a:t>
            </a:r>
          </a:p>
          <a:p>
            <a:pPr marL="734059" lvl="1" indent="-367030" algn="l">
              <a:lnSpc>
                <a:spcPts val="4759"/>
              </a:lnSpc>
              <a:buFont typeface="Arial"/>
              <a:buChar char="•"/>
            </a:pPr>
            <a:r>
              <a:rPr lang="en-US" sz="3399">
                <a:solidFill>
                  <a:srgbClr val="FFFFFF"/>
                </a:solidFill>
                <a:latin typeface="Canva Sans"/>
              </a:rPr>
              <a:t>Port Number</a:t>
            </a:r>
          </a:p>
          <a:p>
            <a:pPr marL="734059" lvl="1" indent="-367030" algn="l">
              <a:lnSpc>
                <a:spcPts val="4759"/>
              </a:lnSpc>
              <a:buFont typeface="Arial"/>
              <a:buChar char="•"/>
            </a:pPr>
            <a:r>
              <a:rPr lang="en-US" sz="3399">
                <a:solidFill>
                  <a:srgbClr val="FFFFFF"/>
                </a:solidFill>
                <a:latin typeface="Canva Sans"/>
              </a:rPr>
              <a:t>MongoDB connection string </a:t>
            </a:r>
          </a:p>
          <a:p>
            <a:pPr algn="l">
              <a:lnSpc>
                <a:spcPts val="4759"/>
              </a:lnSpc>
            </a:pPr>
            <a:r>
              <a:rPr lang="en-US" sz="3399">
                <a:solidFill>
                  <a:srgbClr val="FFFFFF"/>
                </a:solidFill>
                <a:latin typeface="Canva Sans"/>
              </a:rPr>
              <a:t>Further along the course of development crucial variables like JsonWebToken Secret string will also be stored here.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4954871" y="-4671753"/>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3" name="Freeform 3"/>
          <p:cNvSpPr/>
          <p:nvPr/>
        </p:nvSpPr>
        <p:spPr>
          <a:xfrm>
            <a:off x="198041" y="7172126"/>
            <a:ext cx="18786321" cy="6857007"/>
          </a:xfrm>
          <a:custGeom>
            <a:avLst/>
            <a:gdLst/>
            <a:ahLst/>
            <a:cxnLst/>
            <a:rect l="l" t="t" r="r" b="b"/>
            <a:pathLst>
              <a:path w="18786321" h="6857007">
                <a:moveTo>
                  <a:pt x="0" y="0"/>
                </a:moveTo>
                <a:lnTo>
                  <a:pt x="18786321" y="0"/>
                </a:lnTo>
                <a:lnTo>
                  <a:pt x="18786321" y="6857007"/>
                </a:lnTo>
                <a:lnTo>
                  <a:pt x="0" y="6857007"/>
                </a:lnTo>
                <a:lnTo>
                  <a:pt x="0" y="0"/>
                </a:lnTo>
                <a:close/>
              </a:path>
            </a:pathLst>
          </a:custGeom>
          <a:blipFill>
            <a:blip r:embed="rId3">
              <a:alphaModFix amt="59000"/>
            </a:blip>
            <a:stretch>
              <a:fillRect/>
            </a:stretch>
          </a:blipFill>
        </p:spPr>
      </p:sp>
      <p:sp>
        <p:nvSpPr>
          <p:cNvPr id="4" name="Freeform 4"/>
          <p:cNvSpPr/>
          <p:nvPr/>
        </p:nvSpPr>
        <p:spPr>
          <a:xfrm>
            <a:off x="2332141" y="6909067"/>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5" name="Freeform 5"/>
          <p:cNvSpPr/>
          <p:nvPr/>
        </p:nvSpPr>
        <p:spPr>
          <a:xfrm>
            <a:off x="-192096" y="335022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6" name="Freeform 6"/>
          <p:cNvSpPr/>
          <p:nvPr/>
        </p:nvSpPr>
        <p:spPr>
          <a:xfrm>
            <a:off x="-4212588" y="6807456"/>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7" name="Freeform 7"/>
          <p:cNvSpPr/>
          <p:nvPr/>
        </p:nvSpPr>
        <p:spPr>
          <a:xfrm>
            <a:off x="5854201" y="5143500"/>
            <a:ext cx="5450066" cy="4114800"/>
          </a:xfrm>
          <a:custGeom>
            <a:avLst/>
            <a:gdLst/>
            <a:ahLst/>
            <a:cxnLst/>
            <a:rect l="l" t="t" r="r" b="b"/>
            <a:pathLst>
              <a:path w="5450066" h="4114800">
                <a:moveTo>
                  <a:pt x="0" y="0"/>
                </a:moveTo>
                <a:lnTo>
                  <a:pt x="5450066" y="0"/>
                </a:lnTo>
                <a:lnTo>
                  <a:pt x="545006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618677" y="1076325"/>
            <a:ext cx="7493718" cy="1123730"/>
          </a:xfrm>
          <a:prstGeom prst="rect">
            <a:avLst/>
          </a:prstGeom>
        </p:spPr>
        <p:txBody>
          <a:bodyPr lIns="0" tIns="0" rIns="0" bIns="0" rtlCol="0" anchor="t">
            <a:spAutoFit/>
          </a:bodyPr>
          <a:lstStyle/>
          <a:p>
            <a:pPr algn="ctr">
              <a:lnSpc>
                <a:spcPts val="8765"/>
              </a:lnSpc>
            </a:pPr>
            <a:r>
              <a:rPr lang="en-US" sz="7688">
                <a:solidFill>
                  <a:srgbClr val="FFFFFF"/>
                </a:solidFill>
                <a:latin typeface="Muli Bold"/>
              </a:rPr>
              <a:t>Conclusion</a:t>
            </a:r>
          </a:p>
        </p:txBody>
      </p:sp>
      <p:sp>
        <p:nvSpPr>
          <p:cNvPr id="9" name="TextBox 9"/>
          <p:cNvSpPr txBox="1"/>
          <p:nvPr/>
        </p:nvSpPr>
        <p:spPr>
          <a:xfrm>
            <a:off x="1277278" y="2524007"/>
            <a:ext cx="15982022"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a:rPr>
              <a:t>With the user interface design and the database design we can now fully see how our system will look like and how it work. In the subsequent presentation a demo of a working prototype will be provided.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1136700" y="-1628860"/>
            <a:ext cx="6436996" cy="5930083"/>
          </a:xfrm>
          <a:custGeom>
            <a:avLst/>
            <a:gdLst/>
            <a:ahLst/>
            <a:cxnLst/>
            <a:rect l="l" t="t" r="r" b="b"/>
            <a:pathLst>
              <a:path w="6436996" h="5930083">
                <a:moveTo>
                  <a:pt x="0" y="0"/>
                </a:moveTo>
                <a:lnTo>
                  <a:pt x="6436997" y="0"/>
                </a:lnTo>
                <a:lnTo>
                  <a:pt x="6436997" y="5930083"/>
                </a:lnTo>
                <a:lnTo>
                  <a:pt x="0" y="5930083"/>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148518" y="6172200"/>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4"/>
            <a:stretch>
              <a:fillRect/>
            </a:stretch>
          </a:blipFill>
        </p:spPr>
      </p:sp>
      <p:grpSp>
        <p:nvGrpSpPr>
          <p:cNvPr id="4" name="Group 4"/>
          <p:cNvGrpSpPr/>
          <p:nvPr/>
        </p:nvGrpSpPr>
        <p:grpSpPr>
          <a:xfrm>
            <a:off x="1445823" y="712485"/>
            <a:ext cx="2454164" cy="245416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94000"/>
                  </a:srgbClr>
                </a:gs>
                <a:gs pos="100000">
                  <a:srgbClr val="004AAD">
                    <a:alpha val="94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347487" y="-401778"/>
            <a:ext cx="6436996" cy="5930083"/>
          </a:xfrm>
          <a:custGeom>
            <a:avLst/>
            <a:gdLst/>
            <a:ahLst/>
            <a:cxnLst/>
            <a:rect l="l" t="t" r="r" b="b"/>
            <a:pathLst>
              <a:path w="6436996" h="5930083">
                <a:moveTo>
                  <a:pt x="0" y="0"/>
                </a:moveTo>
                <a:lnTo>
                  <a:pt x="6436996" y="0"/>
                </a:lnTo>
                <a:lnTo>
                  <a:pt x="6436996" y="5930083"/>
                </a:lnTo>
                <a:lnTo>
                  <a:pt x="0" y="5930083"/>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8" name="Freeform 8"/>
          <p:cNvSpPr/>
          <p:nvPr/>
        </p:nvSpPr>
        <p:spPr>
          <a:xfrm>
            <a:off x="-5033394" y="-4516578"/>
            <a:ext cx="10066789" cy="8229600"/>
          </a:xfrm>
          <a:custGeom>
            <a:avLst/>
            <a:gdLst/>
            <a:ahLst/>
            <a:cxnLst/>
            <a:rect l="l" t="t" r="r" b="b"/>
            <a:pathLst>
              <a:path w="10066789" h="8229600">
                <a:moveTo>
                  <a:pt x="0" y="0"/>
                </a:moveTo>
                <a:lnTo>
                  <a:pt x="10066788" y="0"/>
                </a:lnTo>
                <a:lnTo>
                  <a:pt x="10066788" y="8229600"/>
                </a:lnTo>
                <a:lnTo>
                  <a:pt x="0" y="8229600"/>
                </a:lnTo>
                <a:lnTo>
                  <a:pt x="0" y="0"/>
                </a:lnTo>
                <a:close/>
              </a:path>
            </a:pathLst>
          </a:custGeom>
          <a:blipFill>
            <a:blip r:embed="rId4"/>
            <a:stretch>
              <a:fillRect/>
            </a:stretch>
          </a:blipFill>
        </p:spPr>
      </p:sp>
      <p:sp>
        <p:nvSpPr>
          <p:cNvPr id="9" name="TextBox 9"/>
          <p:cNvSpPr txBox="1"/>
          <p:nvPr/>
        </p:nvSpPr>
        <p:spPr>
          <a:xfrm>
            <a:off x="718453" y="1070570"/>
            <a:ext cx="552882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 </a:t>
            </a:r>
            <a:r>
              <a:rPr lang="en-US" sz="9200">
                <a:solidFill>
                  <a:srgbClr val="5C70EA"/>
                </a:solidFill>
                <a:latin typeface="Canva Sans Bold"/>
              </a:rPr>
              <a:t> </a:t>
            </a:r>
            <a:r>
              <a:rPr lang="en-US" sz="9200">
                <a:solidFill>
                  <a:srgbClr val="08254B"/>
                </a:solidFill>
                <a:latin typeface="Canva Sans Bold"/>
              </a:rPr>
              <a:t>Out</a:t>
            </a:r>
            <a:r>
              <a:rPr lang="en-US" sz="9200">
                <a:solidFill>
                  <a:srgbClr val="FFFFFF"/>
                </a:solidFill>
                <a:latin typeface="Canva Sans Bold"/>
              </a:rPr>
              <a:t>line</a:t>
            </a:r>
          </a:p>
        </p:txBody>
      </p:sp>
      <p:sp>
        <p:nvSpPr>
          <p:cNvPr id="10" name="TextBox 10"/>
          <p:cNvSpPr txBox="1"/>
          <p:nvPr/>
        </p:nvSpPr>
        <p:spPr>
          <a:xfrm>
            <a:off x="2178714" y="3623419"/>
            <a:ext cx="3723584" cy="813785"/>
          </a:xfrm>
          <a:prstGeom prst="rect">
            <a:avLst/>
          </a:prstGeom>
        </p:spPr>
        <p:txBody>
          <a:bodyPr lIns="0" tIns="0" rIns="0" bIns="0" rtlCol="0" anchor="t">
            <a:spAutoFit/>
          </a:bodyPr>
          <a:lstStyle/>
          <a:p>
            <a:pPr algn="ctr">
              <a:lnSpc>
                <a:spcPts val="6606"/>
              </a:lnSpc>
            </a:pPr>
            <a:r>
              <a:rPr lang="en-US" sz="4718">
                <a:solidFill>
                  <a:srgbClr val="FFFFFF"/>
                </a:solidFill>
                <a:latin typeface="Canva Sans Bold"/>
              </a:rPr>
              <a:t>Introduction</a:t>
            </a:r>
          </a:p>
        </p:txBody>
      </p:sp>
      <p:sp>
        <p:nvSpPr>
          <p:cNvPr id="11" name="TextBox 11"/>
          <p:cNvSpPr txBox="1"/>
          <p:nvPr/>
        </p:nvSpPr>
        <p:spPr>
          <a:xfrm>
            <a:off x="2100926" y="4780952"/>
            <a:ext cx="4683204" cy="813785"/>
          </a:xfrm>
          <a:prstGeom prst="rect">
            <a:avLst/>
          </a:prstGeom>
        </p:spPr>
        <p:txBody>
          <a:bodyPr lIns="0" tIns="0" rIns="0" bIns="0" rtlCol="0" anchor="t">
            <a:spAutoFit/>
          </a:bodyPr>
          <a:lstStyle/>
          <a:p>
            <a:pPr algn="ctr">
              <a:lnSpc>
                <a:spcPts val="6606"/>
              </a:lnSpc>
            </a:pPr>
            <a:r>
              <a:rPr lang="en-US" sz="4718">
                <a:solidFill>
                  <a:srgbClr val="FFFFFF"/>
                </a:solidFill>
                <a:latin typeface="Canva Sans Bold"/>
              </a:rPr>
              <a:t>Design Process</a:t>
            </a:r>
          </a:p>
        </p:txBody>
      </p:sp>
      <p:sp>
        <p:nvSpPr>
          <p:cNvPr id="12" name="TextBox 12"/>
          <p:cNvSpPr txBox="1"/>
          <p:nvPr/>
        </p:nvSpPr>
        <p:spPr>
          <a:xfrm>
            <a:off x="2178714" y="5971099"/>
            <a:ext cx="5527169" cy="813785"/>
          </a:xfrm>
          <a:prstGeom prst="rect">
            <a:avLst/>
          </a:prstGeom>
        </p:spPr>
        <p:txBody>
          <a:bodyPr lIns="0" tIns="0" rIns="0" bIns="0" rtlCol="0" anchor="t">
            <a:spAutoFit/>
          </a:bodyPr>
          <a:lstStyle/>
          <a:p>
            <a:pPr algn="ctr">
              <a:lnSpc>
                <a:spcPts val="6606"/>
              </a:lnSpc>
            </a:pPr>
            <a:r>
              <a:rPr lang="en-US" sz="4718">
                <a:solidFill>
                  <a:srgbClr val="FFFFFF"/>
                </a:solidFill>
                <a:latin typeface="Canva Sans Bold"/>
              </a:rPr>
              <a:t>Conceptual Design</a:t>
            </a:r>
          </a:p>
        </p:txBody>
      </p:sp>
      <p:sp>
        <p:nvSpPr>
          <p:cNvPr id="13" name="TextBox 13"/>
          <p:cNvSpPr txBox="1"/>
          <p:nvPr/>
        </p:nvSpPr>
        <p:spPr>
          <a:xfrm>
            <a:off x="2228493" y="7142009"/>
            <a:ext cx="4733078" cy="813785"/>
          </a:xfrm>
          <a:prstGeom prst="rect">
            <a:avLst/>
          </a:prstGeom>
        </p:spPr>
        <p:txBody>
          <a:bodyPr lIns="0" tIns="0" rIns="0" bIns="0" rtlCol="0" anchor="t">
            <a:spAutoFit/>
          </a:bodyPr>
          <a:lstStyle/>
          <a:p>
            <a:pPr algn="ctr">
              <a:lnSpc>
                <a:spcPts val="6606"/>
              </a:lnSpc>
            </a:pPr>
            <a:r>
              <a:rPr lang="en-US" sz="4718">
                <a:solidFill>
                  <a:srgbClr val="FFFFFF"/>
                </a:solidFill>
                <a:latin typeface="Canva Sans Bold"/>
              </a:rPr>
              <a:t>Implementation</a:t>
            </a:r>
          </a:p>
        </p:txBody>
      </p:sp>
      <p:sp>
        <p:nvSpPr>
          <p:cNvPr id="14" name="TextBox 14"/>
          <p:cNvSpPr txBox="1"/>
          <p:nvPr/>
        </p:nvSpPr>
        <p:spPr>
          <a:xfrm>
            <a:off x="2178714" y="8227753"/>
            <a:ext cx="6742614" cy="813785"/>
          </a:xfrm>
          <a:prstGeom prst="rect">
            <a:avLst/>
          </a:prstGeom>
        </p:spPr>
        <p:txBody>
          <a:bodyPr lIns="0" tIns="0" rIns="0" bIns="0" rtlCol="0" anchor="t">
            <a:spAutoFit/>
          </a:bodyPr>
          <a:lstStyle/>
          <a:p>
            <a:pPr algn="ctr">
              <a:lnSpc>
                <a:spcPts val="6606"/>
              </a:lnSpc>
            </a:pPr>
            <a:r>
              <a:rPr lang="en-US" sz="4718">
                <a:solidFill>
                  <a:srgbClr val="FFFFFF"/>
                </a:solidFill>
                <a:latin typeface="Canva Sans Bold"/>
              </a:rPr>
              <a:t>Security Consideration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3812085" y="-3743664"/>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grpSp>
        <p:nvGrpSpPr>
          <p:cNvPr id="3" name="Group 3"/>
          <p:cNvGrpSpPr/>
          <p:nvPr/>
        </p:nvGrpSpPr>
        <p:grpSpPr>
          <a:xfrm>
            <a:off x="4253842" y="-4382617"/>
            <a:ext cx="9052377" cy="90523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5000"/>
                  </a:srgbClr>
                </a:gs>
                <a:gs pos="100000">
                  <a:srgbClr val="004AAD">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526189" y="2088235"/>
            <a:ext cx="9052377" cy="90523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38000"/>
                  </a:srgbClr>
                </a:gs>
                <a:gs pos="100000">
                  <a:srgbClr val="004AAD">
                    <a:alpha val="38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817313" y="5695771"/>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grpSp>
        <p:nvGrpSpPr>
          <p:cNvPr id="10" name="Group 10"/>
          <p:cNvGrpSpPr/>
          <p:nvPr/>
        </p:nvGrpSpPr>
        <p:grpSpPr>
          <a:xfrm>
            <a:off x="14050491" y="3914372"/>
            <a:ext cx="9052377" cy="90523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38000"/>
                  </a:srgbClr>
                </a:gs>
                <a:gs pos="100000">
                  <a:srgbClr val="004AAD">
                    <a:alpha val="38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558014" y="307716"/>
            <a:ext cx="8057252" cy="1545295"/>
          </a:xfrm>
          <a:prstGeom prst="rect">
            <a:avLst/>
          </a:prstGeom>
        </p:spPr>
        <p:txBody>
          <a:bodyPr wrap="square" lIns="0" tIns="0" rIns="0" bIns="0" rtlCol="0" anchor="t">
            <a:spAutoFit/>
          </a:bodyPr>
          <a:lstStyle/>
          <a:p>
            <a:pPr algn="ctr">
              <a:lnSpc>
                <a:spcPts val="12879"/>
              </a:lnSpc>
            </a:pPr>
            <a:r>
              <a:rPr lang="en-US" sz="9199" dirty="0">
                <a:solidFill>
                  <a:srgbClr val="FFFFFF"/>
                </a:solidFill>
                <a:latin typeface="Canva Sans"/>
              </a:rPr>
              <a:t> </a:t>
            </a:r>
            <a:r>
              <a:rPr lang="en-US" sz="9199" dirty="0">
                <a:solidFill>
                  <a:srgbClr val="FFFFFF"/>
                </a:solidFill>
                <a:latin typeface="Canva Sans Bold"/>
              </a:rPr>
              <a:t>Intro</a:t>
            </a:r>
            <a:r>
              <a:rPr lang="en-US" sz="9199" dirty="0">
                <a:solidFill>
                  <a:srgbClr val="F7F5FA"/>
                </a:solidFill>
                <a:latin typeface="Canva Sans Bold"/>
              </a:rPr>
              <a:t>duction</a:t>
            </a:r>
          </a:p>
        </p:txBody>
      </p:sp>
      <p:sp>
        <p:nvSpPr>
          <p:cNvPr id="14" name="TextBox 14"/>
          <p:cNvSpPr txBox="1"/>
          <p:nvPr/>
        </p:nvSpPr>
        <p:spPr>
          <a:xfrm>
            <a:off x="973740" y="2165376"/>
            <a:ext cx="8257523" cy="6528390"/>
          </a:xfrm>
          <a:prstGeom prst="rect">
            <a:avLst/>
          </a:prstGeom>
        </p:spPr>
        <p:txBody>
          <a:bodyPr wrap="square" lIns="0" tIns="0" rIns="0" bIns="0" rtlCol="0" anchor="t">
            <a:spAutoFit/>
          </a:bodyPr>
          <a:lstStyle/>
          <a:p>
            <a:pPr algn="just">
              <a:lnSpc>
                <a:spcPts val="5719"/>
              </a:lnSpc>
            </a:pPr>
            <a:r>
              <a:rPr lang="en-US" sz="3999" dirty="0">
                <a:solidFill>
                  <a:srgbClr val="FFFFFF"/>
                </a:solidFill>
                <a:latin typeface="Canva Sans"/>
              </a:rPr>
              <a:t> The database design and implementation for a road sign and road state notification app is a critical phase for creating an effective, reliable, and user-friendly application aimed at enhancing road safety and improving the driving experience by providing real-time data.</a:t>
            </a:r>
          </a:p>
        </p:txBody>
      </p:sp>
      <p:sp>
        <p:nvSpPr>
          <p:cNvPr id="15" name="Freeform 15"/>
          <p:cNvSpPr/>
          <p:nvPr/>
        </p:nvSpPr>
        <p:spPr>
          <a:xfrm>
            <a:off x="9950532" y="2499454"/>
            <a:ext cx="7900175" cy="6159088"/>
          </a:xfrm>
          <a:custGeom>
            <a:avLst/>
            <a:gdLst/>
            <a:ahLst/>
            <a:cxnLst/>
            <a:rect l="l" t="t" r="r" b="b"/>
            <a:pathLst>
              <a:path w="7917467" h="5710473">
                <a:moveTo>
                  <a:pt x="0" y="0"/>
                </a:moveTo>
                <a:lnTo>
                  <a:pt x="7917467" y="0"/>
                </a:lnTo>
                <a:lnTo>
                  <a:pt x="7917467" y="5710473"/>
                </a:lnTo>
                <a:lnTo>
                  <a:pt x="0" y="5710473"/>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11008815" y="5800386"/>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3" name="Freeform 3"/>
          <p:cNvSpPr/>
          <p:nvPr/>
        </p:nvSpPr>
        <p:spPr>
          <a:xfrm>
            <a:off x="-5240835" y="-4562814"/>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4" name="TextBox 4"/>
          <p:cNvSpPr txBox="1"/>
          <p:nvPr/>
        </p:nvSpPr>
        <p:spPr>
          <a:xfrm>
            <a:off x="1630640" y="528958"/>
            <a:ext cx="8928348" cy="1566558"/>
          </a:xfrm>
          <a:prstGeom prst="rect">
            <a:avLst/>
          </a:prstGeom>
        </p:spPr>
        <p:txBody>
          <a:bodyPr lIns="0" tIns="0" rIns="0" bIns="0" rtlCol="0" anchor="t">
            <a:spAutoFit/>
          </a:bodyPr>
          <a:lstStyle/>
          <a:p>
            <a:pPr algn="ctr">
              <a:lnSpc>
                <a:spcPts val="12879"/>
              </a:lnSpc>
            </a:pPr>
            <a:r>
              <a:rPr lang="en-US" sz="9199">
                <a:solidFill>
                  <a:srgbClr val="FFFFFF"/>
                </a:solidFill>
                <a:latin typeface="Canva Sans"/>
              </a:rPr>
              <a:t> </a:t>
            </a:r>
            <a:r>
              <a:rPr lang="en-US" sz="9199">
                <a:solidFill>
                  <a:srgbClr val="FFF9F4"/>
                </a:solidFill>
                <a:latin typeface="Canva Sans Bold"/>
              </a:rPr>
              <a:t>Design</a:t>
            </a:r>
            <a:r>
              <a:rPr lang="en-US" sz="9199">
                <a:solidFill>
                  <a:srgbClr val="FFFFFF"/>
                </a:solidFill>
                <a:latin typeface="Canva Sans Bold"/>
              </a:rPr>
              <a:t> </a:t>
            </a:r>
            <a:r>
              <a:rPr lang="en-US" sz="9199">
                <a:solidFill>
                  <a:srgbClr val="FFF9F4"/>
                </a:solidFill>
                <a:latin typeface="Canva Sans Bold"/>
              </a:rPr>
              <a:t>Process</a:t>
            </a:r>
          </a:p>
        </p:txBody>
      </p:sp>
      <p:sp>
        <p:nvSpPr>
          <p:cNvPr id="5" name="TextBox 5"/>
          <p:cNvSpPr txBox="1"/>
          <p:nvPr/>
        </p:nvSpPr>
        <p:spPr>
          <a:xfrm>
            <a:off x="1028700" y="2137681"/>
            <a:ext cx="15743539" cy="3662705"/>
          </a:xfrm>
          <a:prstGeom prst="rect">
            <a:avLst/>
          </a:prstGeom>
        </p:spPr>
        <p:txBody>
          <a:bodyPr lIns="0" tIns="0" rIns="0" bIns="0" rtlCol="0" anchor="t">
            <a:spAutoFit/>
          </a:bodyPr>
          <a:lstStyle/>
          <a:p>
            <a:pPr algn="just">
              <a:lnSpc>
                <a:spcPts val="4835"/>
              </a:lnSpc>
            </a:pPr>
            <a:r>
              <a:rPr lang="en-US" sz="3453">
                <a:solidFill>
                  <a:srgbClr val="FFFFFF"/>
                </a:solidFill>
                <a:latin typeface="Canva Sans"/>
              </a:rPr>
              <a:t>The design process for a database is a methodical and detailed phase that ensures the database robustness, efficiency, and security. This phase builds on the insights gained from the Requirement Analysis and System Modelling phases of our system, ensuring that all necessary data is accurately captured and structured. Below are the detailed steps involved in the design process.</a:t>
            </a:r>
          </a:p>
        </p:txBody>
      </p:sp>
      <p:grpSp>
        <p:nvGrpSpPr>
          <p:cNvPr id="6" name="Group 6"/>
          <p:cNvGrpSpPr/>
          <p:nvPr/>
        </p:nvGrpSpPr>
        <p:grpSpPr>
          <a:xfrm>
            <a:off x="1288582" y="6182319"/>
            <a:ext cx="4595199" cy="856310"/>
            <a:chOff x="0" y="0"/>
            <a:chExt cx="6126932" cy="1141746"/>
          </a:xfrm>
        </p:grpSpPr>
        <p:grpSp>
          <p:nvGrpSpPr>
            <p:cNvPr id="7" name="Group 7"/>
            <p:cNvGrpSpPr/>
            <p:nvPr/>
          </p:nvGrpSpPr>
          <p:grpSpPr>
            <a:xfrm>
              <a:off x="0" y="0"/>
              <a:ext cx="6126932" cy="1141746"/>
              <a:chOff x="0" y="0"/>
              <a:chExt cx="1539416" cy="286868"/>
            </a:xfrm>
          </p:grpSpPr>
          <p:sp>
            <p:nvSpPr>
              <p:cNvPr id="8" name="Freeform 8"/>
              <p:cNvSpPr/>
              <p:nvPr/>
            </p:nvSpPr>
            <p:spPr>
              <a:xfrm>
                <a:off x="0" y="0"/>
                <a:ext cx="1539416" cy="286868"/>
              </a:xfrm>
              <a:custGeom>
                <a:avLst/>
                <a:gdLst/>
                <a:ahLst/>
                <a:cxnLst/>
                <a:rect l="l" t="t" r="r" b="b"/>
                <a:pathLst>
                  <a:path w="1539416" h="286868">
                    <a:moveTo>
                      <a:pt x="67552" y="0"/>
                    </a:moveTo>
                    <a:lnTo>
                      <a:pt x="1471864" y="0"/>
                    </a:lnTo>
                    <a:cubicBezTo>
                      <a:pt x="1489780" y="0"/>
                      <a:pt x="1506962" y="7117"/>
                      <a:pt x="1519631" y="19785"/>
                    </a:cubicBezTo>
                    <a:cubicBezTo>
                      <a:pt x="1532299" y="32454"/>
                      <a:pt x="1539416" y="49636"/>
                      <a:pt x="1539416" y="67552"/>
                    </a:cubicBezTo>
                    <a:lnTo>
                      <a:pt x="1539416" y="219317"/>
                    </a:lnTo>
                    <a:cubicBezTo>
                      <a:pt x="1539416" y="256624"/>
                      <a:pt x="1509172" y="286868"/>
                      <a:pt x="1471864" y="286868"/>
                    </a:cubicBezTo>
                    <a:lnTo>
                      <a:pt x="67552" y="286868"/>
                    </a:lnTo>
                    <a:cubicBezTo>
                      <a:pt x="49636" y="286868"/>
                      <a:pt x="32454" y="279751"/>
                      <a:pt x="19785" y="267083"/>
                    </a:cubicBezTo>
                    <a:cubicBezTo>
                      <a:pt x="7117" y="254414"/>
                      <a:pt x="0" y="237232"/>
                      <a:pt x="0" y="219317"/>
                    </a:cubicBezTo>
                    <a:lnTo>
                      <a:pt x="0" y="67552"/>
                    </a:lnTo>
                    <a:cubicBezTo>
                      <a:pt x="0" y="49636"/>
                      <a:pt x="7117" y="32454"/>
                      <a:pt x="19785" y="19785"/>
                    </a:cubicBezTo>
                    <a:cubicBezTo>
                      <a:pt x="32454" y="7117"/>
                      <a:pt x="49636" y="0"/>
                      <a:pt x="67552" y="0"/>
                    </a:cubicBezTo>
                    <a:close/>
                  </a:path>
                </a:pathLst>
              </a:custGeom>
              <a:solidFill>
                <a:srgbClr val="004AAD"/>
              </a:solidFill>
            </p:spPr>
          </p:sp>
          <p:sp>
            <p:nvSpPr>
              <p:cNvPr id="9" name="TextBox 9"/>
              <p:cNvSpPr txBox="1"/>
              <p:nvPr/>
            </p:nvSpPr>
            <p:spPr>
              <a:xfrm>
                <a:off x="0" y="-38100"/>
                <a:ext cx="1539416" cy="324968"/>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237056" y="58619"/>
              <a:ext cx="5588356" cy="915729"/>
            </a:xfrm>
            <a:prstGeom prst="rect">
              <a:avLst/>
            </a:prstGeom>
          </p:spPr>
          <p:txBody>
            <a:bodyPr lIns="0" tIns="0" rIns="0" bIns="0" rtlCol="0" anchor="t">
              <a:spAutoFit/>
            </a:bodyPr>
            <a:lstStyle/>
            <a:p>
              <a:pPr algn="ctr">
                <a:lnSpc>
                  <a:spcPts val="5723"/>
                </a:lnSpc>
              </a:pPr>
              <a:r>
                <a:rPr lang="en-US" sz="4088">
                  <a:solidFill>
                    <a:srgbClr val="FFFFFF"/>
                  </a:solidFill>
                  <a:latin typeface="Canva Sans Bold"/>
                </a:rPr>
                <a:t>I- Data Elements</a:t>
              </a:r>
            </a:p>
          </p:txBody>
        </p:sp>
      </p:grpSp>
      <p:grpSp>
        <p:nvGrpSpPr>
          <p:cNvPr id="11" name="Group 11"/>
          <p:cNvGrpSpPr/>
          <p:nvPr/>
        </p:nvGrpSpPr>
        <p:grpSpPr>
          <a:xfrm>
            <a:off x="1028700" y="7364976"/>
            <a:ext cx="8190176" cy="883979"/>
            <a:chOff x="0" y="0"/>
            <a:chExt cx="10920235" cy="1178639"/>
          </a:xfrm>
        </p:grpSpPr>
        <p:grpSp>
          <p:nvGrpSpPr>
            <p:cNvPr id="12" name="Group 12"/>
            <p:cNvGrpSpPr/>
            <p:nvPr/>
          </p:nvGrpSpPr>
          <p:grpSpPr>
            <a:xfrm>
              <a:off x="179419" y="0"/>
              <a:ext cx="10501864" cy="1178639"/>
              <a:chOff x="0" y="0"/>
              <a:chExt cx="2556043" cy="286868"/>
            </a:xfrm>
          </p:grpSpPr>
          <p:sp>
            <p:nvSpPr>
              <p:cNvPr id="13" name="Freeform 13"/>
              <p:cNvSpPr/>
              <p:nvPr/>
            </p:nvSpPr>
            <p:spPr>
              <a:xfrm>
                <a:off x="0" y="0"/>
                <a:ext cx="2556043" cy="286868"/>
              </a:xfrm>
              <a:custGeom>
                <a:avLst/>
                <a:gdLst/>
                <a:ahLst/>
                <a:cxnLst/>
                <a:rect l="l" t="t" r="r" b="b"/>
                <a:pathLst>
                  <a:path w="2556043" h="286868">
                    <a:moveTo>
                      <a:pt x="40684" y="0"/>
                    </a:moveTo>
                    <a:lnTo>
                      <a:pt x="2515358" y="0"/>
                    </a:lnTo>
                    <a:cubicBezTo>
                      <a:pt x="2537828" y="0"/>
                      <a:pt x="2556043" y="18215"/>
                      <a:pt x="2556043" y="40684"/>
                    </a:cubicBezTo>
                    <a:lnTo>
                      <a:pt x="2556043" y="246184"/>
                    </a:lnTo>
                    <a:cubicBezTo>
                      <a:pt x="2556043" y="268653"/>
                      <a:pt x="2537828" y="286868"/>
                      <a:pt x="2515358" y="286868"/>
                    </a:cubicBezTo>
                    <a:lnTo>
                      <a:pt x="40684" y="286868"/>
                    </a:lnTo>
                    <a:cubicBezTo>
                      <a:pt x="18215" y="286868"/>
                      <a:pt x="0" y="268653"/>
                      <a:pt x="0" y="246184"/>
                    </a:cubicBezTo>
                    <a:lnTo>
                      <a:pt x="0" y="40684"/>
                    </a:lnTo>
                    <a:cubicBezTo>
                      <a:pt x="0" y="18215"/>
                      <a:pt x="18215" y="0"/>
                      <a:pt x="40684" y="0"/>
                    </a:cubicBezTo>
                    <a:close/>
                  </a:path>
                </a:pathLst>
              </a:custGeom>
              <a:solidFill>
                <a:srgbClr val="004AAD"/>
              </a:solidFill>
            </p:spPr>
          </p:sp>
          <p:sp>
            <p:nvSpPr>
              <p:cNvPr id="14" name="TextBox 14"/>
              <p:cNvSpPr txBox="1"/>
              <p:nvPr/>
            </p:nvSpPr>
            <p:spPr>
              <a:xfrm>
                <a:off x="0" y="-28575"/>
                <a:ext cx="2556043" cy="315443"/>
              </a:xfrm>
              <a:prstGeom prst="rect">
                <a:avLst/>
              </a:prstGeom>
            </p:spPr>
            <p:txBody>
              <a:bodyPr lIns="50800" tIns="50800" rIns="50800" bIns="50800" rtlCol="0" anchor="ctr"/>
              <a:lstStyle/>
              <a:p>
                <a:pPr algn="ctr">
                  <a:lnSpc>
                    <a:spcPts val="2519"/>
                  </a:lnSpc>
                </a:pPr>
                <a:endParaRPr/>
              </a:p>
            </p:txBody>
          </p:sp>
        </p:grpSp>
        <p:sp>
          <p:nvSpPr>
            <p:cNvPr id="15" name="TextBox 15"/>
            <p:cNvSpPr txBox="1"/>
            <p:nvPr/>
          </p:nvSpPr>
          <p:spPr>
            <a:xfrm>
              <a:off x="0" y="94233"/>
              <a:ext cx="10920235" cy="905591"/>
            </a:xfrm>
            <a:prstGeom prst="rect">
              <a:avLst/>
            </a:prstGeom>
          </p:spPr>
          <p:txBody>
            <a:bodyPr lIns="0" tIns="0" rIns="0" bIns="0" rtlCol="0" anchor="t">
              <a:spAutoFit/>
            </a:bodyPr>
            <a:lstStyle/>
            <a:p>
              <a:pPr algn="ctr">
                <a:lnSpc>
                  <a:spcPts val="5794"/>
                </a:lnSpc>
              </a:pPr>
              <a:r>
                <a:rPr lang="en-US" sz="4139">
                  <a:solidFill>
                    <a:srgbClr val="FFFFFF"/>
                  </a:solidFill>
                  <a:latin typeface="Canva Sans Bold"/>
                </a:rPr>
                <a:t>II- Functional Requirements</a:t>
              </a:r>
            </a:p>
          </p:txBody>
        </p:sp>
      </p:grpSp>
      <p:grpSp>
        <p:nvGrpSpPr>
          <p:cNvPr id="16" name="Group 16"/>
          <p:cNvGrpSpPr/>
          <p:nvPr/>
        </p:nvGrpSpPr>
        <p:grpSpPr>
          <a:xfrm>
            <a:off x="899608" y="8829971"/>
            <a:ext cx="9381789" cy="856658"/>
            <a:chOff x="0" y="0"/>
            <a:chExt cx="12509052" cy="1142210"/>
          </a:xfrm>
        </p:grpSpPr>
        <p:grpSp>
          <p:nvGrpSpPr>
            <p:cNvPr id="17" name="Group 17"/>
            <p:cNvGrpSpPr/>
            <p:nvPr/>
          </p:nvGrpSpPr>
          <p:grpSpPr>
            <a:xfrm>
              <a:off x="353054" y="0"/>
              <a:ext cx="11802944" cy="1142210"/>
              <a:chOff x="0" y="0"/>
              <a:chExt cx="2964332" cy="286868"/>
            </a:xfrm>
          </p:grpSpPr>
          <p:sp>
            <p:nvSpPr>
              <p:cNvPr id="18" name="Freeform 18"/>
              <p:cNvSpPr/>
              <p:nvPr/>
            </p:nvSpPr>
            <p:spPr>
              <a:xfrm>
                <a:off x="0" y="0"/>
                <a:ext cx="2964332" cy="286868"/>
              </a:xfrm>
              <a:custGeom>
                <a:avLst/>
                <a:gdLst/>
                <a:ahLst/>
                <a:cxnLst/>
                <a:rect l="l" t="t" r="r" b="b"/>
                <a:pathLst>
                  <a:path w="2964332" h="286868">
                    <a:moveTo>
                      <a:pt x="35080" y="0"/>
                    </a:moveTo>
                    <a:lnTo>
                      <a:pt x="2929251" y="0"/>
                    </a:lnTo>
                    <a:cubicBezTo>
                      <a:pt x="2948626" y="0"/>
                      <a:pt x="2964332" y="15706"/>
                      <a:pt x="2964332" y="35080"/>
                    </a:cubicBezTo>
                    <a:lnTo>
                      <a:pt x="2964332" y="251788"/>
                    </a:lnTo>
                    <a:cubicBezTo>
                      <a:pt x="2964332" y="271162"/>
                      <a:pt x="2948626" y="286868"/>
                      <a:pt x="2929251" y="286868"/>
                    </a:cubicBezTo>
                    <a:lnTo>
                      <a:pt x="35080" y="286868"/>
                    </a:lnTo>
                    <a:cubicBezTo>
                      <a:pt x="15706" y="286868"/>
                      <a:pt x="0" y="271162"/>
                      <a:pt x="0" y="251788"/>
                    </a:cubicBezTo>
                    <a:lnTo>
                      <a:pt x="0" y="35080"/>
                    </a:lnTo>
                    <a:cubicBezTo>
                      <a:pt x="0" y="15706"/>
                      <a:pt x="15706" y="0"/>
                      <a:pt x="35080" y="0"/>
                    </a:cubicBezTo>
                    <a:close/>
                  </a:path>
                </a:pathLst>
              </a:custGeom>
              <a:solidFill>
                <a:srgbClr val="004AAD"/>
              </a:solidFill>
            </p:spPr>
          </p:sp>
          <p:sp>
            <p:nvSpPr>
              <p:cNvPr id="19" name="TextBox 19"/>
              <p:cNvSpPr txBox="1"/>
              <p:nvPr/>
            </p:nvSpPr>
            <p:spPr>
              <a:xfrm>
                <a:off x="0" y="-28575"/>
                <a:ext cx="2964332" cy="315443"/>
              </a:xfrm>
              <a:prstGeom prst="rect">
                <a:avLst/>
              </a:prstGeom>
            </p:spPr>
            <p:txBody>
              <a:bodyPr lIns="50800" tIns="50800" rIns="50800" bIns="50800" rtlCol="0" anchor="ctr"/>
              <a:lstStyle/>
              <a:p>
                <a:pPr algn="ctr">
                  <a:lnSpc>
                    <a:spcPts val="2240"/>
                  </a:lnSpc>
                </a:pPr>
                <a:endParaRPr/>
              </a:p>
            </p:txBody>
          </p:sp>
        </p:grpSp>
        <p:sp>
          <p:nvSpPr>
            <p:cNvPr id="20" name="TextBox 20"/>
            <p:cNvSpPr txBox="1"/>
            <p:nvPr/>
          </p:nvSpPr>
          <p:spPr>
            <a:xfrm>
              <a:off x="0" y="89240"/>
              <a:ext cx="12509052" cy="845075"/>
            </a:xfrm>
            <a:prstGeom prst="rect">
              <a:avLst/>
            </a:prstGeom>
          </p:spPr>
          <p:txBody>
            <a:bodyPr lIns="0" tIns="0" rIns="0" bIns="0" rtlCol="0" anchor="t">
              <a:spAutoFit/>
            </a:bodyPr>
            <a:lstStyle/>
            <a:p>
              <a:pPr algn="ctr">
                <a:lnSpc>
                  <a:spcPts val="5395"/>
                </a:lnSpc>
              </a:pPr>
              <a:r>
                <a:rPr lang="en-US" sz="3853">
                  <a:solidFill>
                    <a:srgbClr val="FFFFFF"/>
                  </a:solidFill>
                  <a:latin typeface="Canva Sans Bold"/>
                </a:rPr>
                <a:t>III- Non-functional Requirements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5240835" y="-4562814"/>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3" name="Freeform 3"/>
          <p:cNvSpPr/>
          <p:nvPr/>
        </p:nvSpPr>
        <p:spPr>
          <a:xfrm>
            <a:off x="10612436" y="2267117"/>
            <a:ext cx="7418183" cy="6898910"/>
          </a:xfrm>
          <a:custGeom>
            <a:avLst/>
            <a:gdLst/>
            <a:ahLst/>
            <a:cxnLst/>
            <a:rect l="l" t="t" r="r" b="b"/>
            <a:pathLst>
              <a:path w="7418183" h="6898910">
                <a:moveTo>
                  <a:pt x="0" y="0"/>
                </a:moveTo>
                <a:lnTo>
                  <a:pt x="7418183" y="0"/>
                </a:lnTo>
                <a:lnTo>
                  <a:pt x="7418183" y="6898910"/>
                </a:lnTo>
                <a:lnTo>
                  <a:pt x="0" y="6898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907330" y="748597"/>
            <a:ext cx="10689848" cy="1336929"/>
          </a:xfrm>
          <a:prstGeom prst="rect">
            <a:avLst/>
          </a:prstGeom>
        </p:spPr>
        <p:txBody>
          <a:bodyPr lIns="0" tIns="0" rIns="0" bIns="0" rtlCol="0" anchor="t">
            <a:spAutoFit/>
          </a:bodyPr>
          <a:lstStyle/>
          <a:p>
            <a:pPr algn="l">
              <a:lnSpc>
                <a:spcPts val="10488"/>
              </a:lnSpc>
            </a:pPr>
            <a:r>
              <a:rPr lang="en-US" sz="9200">
                <a:solidFill>
                  <a:srgbClr val="FFFFFF"/>
                </a:solidFill>
                <a:latin typeface="Muli Bold"/>
              </a:rPr>
              <a:t>Conceptual </a:t>
            </a:r>
            <a:r>
              <a:rPr lang="en-US" sz="9200">
                <a:solidFill>
                  <a:srgbClr val="FFF9F4"/>
                </a:solidFill>
                <a:latin typeface="Muli Bold"/>
              </a:rPr>
              <a:t>Design</a:t>
            </a:r>
          </a:p>
        </p:txBody>
      </p:sp>
      <p:sp>
        <p:nvSpPr>
          <p:cNvPr id="5" name="TextBox 5"/>
          <p:cNvSpPr txBox="1"/>
          <p:nvPr/>
        </p:nvSpPr>
        <p:spPr>
          <a:xfrm>
            <a:off x="586465" y="2791333"/>
            <a:ext cx="9351896" cy="5061964"/>
          </a:xfrm>
          <a:prstGeom prst="rect">
            <a:avLst/>
          </a:prstGeom>
        </p:spPr>
        <p:txBody>
          <a:bodyPr lIns="0" tIns="0" rIns="0" bIns="0" rtlCol="0" anchor="t">
            <a:spAutoFit/>
          </a:bodyPr>
          <a:lstStyle/>
          <a:p>
            <a:pPr algn="just">
              <a:lnSpc>
                <a:spcPts val="5798"/>
              </a:lnSpc>
            </a:pPr>
            <a:r>
              <a:rPr lang="en-US" sz="4141">
                <a:solidFill>
                  <a:srgbClr val="FFFFFF"/>
                </a:solidFill>
                <a:latin typeface="Canva Sans"/>
              </a:rPr>
              <a:t>Conceptual Design creates a high-level representation of the data model, focusing on primary entities and relationships. It also allows stakeholders to grasp the essence of the system without delving into technical implementation details.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grpSp>
        <p:nvGrpSpPr>
          <p:cNvPr id="2" name="Group 2"/>
          <p:cNvGrpSpPr/>
          <p:nvPr/>
        </p:nvGrpSpPr>
        <p:grpSpPr>
          <a:xfrm>
            <a:off x="1605507" y="704012"/>
            <a:ext cx="1138123" cy="1137227"/>
            <a:chOff x="0" y="0"/>
            <a:chExt cx="1517497" cy="1516303"/>
          </a:xfrm>
        </p:grpSpPr>
        <p:sp>
          <p:nvSpPr>
            <p:cNvPr id="3" name="Freeform 3"/>
            <p:cNvSpPr/>
            <p:nvPr/>
          </p:nvSpPr>
          <p:spPr>
            <a:xfrm>
              <a:off x="0" y="0"/>
              <a:ext cx="1517497" cy="1516303"/>
            </a:xfrm>
            <a:custGeom>
              <a:avLst/>
              <a:gdLst/>
              <a:ahLst/>
              <a:cxnLst/>
              <a:rect l="l" t="t" r="r" b="b"/>
              <a:pathLst>
                <a:path w="1517497" h="1516303">
                  <a:moveTo>
                    <a:pt x="0" y="0"/>
                  </a:moveTo>
                  <a:lnTo>
                    <a:pt x="1517497" y="0"/>
                  </a:lnTo>
                  <a:lnTo>
                    <a:pt x="1517497" y="1516303"/>
                  </a:lnTo>
                  <a:lnTo>
                    <a:pt x="0" y="1516303"/>
                  </a:lnTo>
                  <a:lnTo>
                    <a:pt x="0" y="0"/>
                  </a:lnTo>
                  <a:close/>
                </a:path>
              </a:pathLst>
            </a:custGeom>
            <a:blipFill>
              <a:blip r:embed="rId2">
                <a:extLst>
                  <a:ext uri="{96DAC541-7B7A-43D3-8B79-37D633B846F1}">
                    <asvg:svgBlip xmlns:asvg="http://schemas.microsoft.com/office/drawing/2016/SVG/main" r:embed="rId3"/>
                  </a:ext>
                </a:extLst>
              </a:blip>
              <a:stretch>
                <a:fillRect t="-39" b="-39"/>
              </a:stretch>
            </a:blipFill>
          </p:spPr>
        </p:sp>
        <p:sp>
          <p:nvSpPr>
            <p:cNvPr id="4" name="TextBox 4"/>
            <p:cNvSpPr txBox="1"/>
            <p:nvPr/>
          </p:nvSpPr>
          <p:spPr>
            <a:xfrm>
              <a:off x="150848" y="320909"/>
              <a:ext cx="1229448" cy="894262"/>
            </a:xfrm>
            <a:prstGeom prst="rect">
              <a:avLst/>
            </a:prstGeom>
          </p:spPr>
          <p:txBody>
            <a:bodyPr wrap="square" lIns="0" tIns="0" rIns="0" bIns="0" rtlCol="0" anchor="t">
              <a:spAutoFit/>
            </a:bodyPr>
            <a:lstStyle/>
            <a:p>
              <a:pPr algn="ctr">
                <a:lnSpc>
                  <a:spcPts val="5585"/>
                </a:lnSpc>
              </a:pPr>
              <a:r>
                <a:rPr lang="en-US" sz="3989" dirty="0">
                  <a:solidFill>
                    <a:srgbClr val="F7F5FA"/>
                  </a:solidFill>
                  <a:latin typeface="Canva Sans Bold"/>
                </a:rPr>
                <a:t>3.1</a:t>
              </a:r>
            </a:p>
          </p:txBody>
        </p:sp>
      </p:grpSp>
      <p:sp>
        <p:nvSpPr>
          <p:cNvPr id="5" name="Freeform 5"/>
          <p:cNvSpPr/>
          <p:nvPr/>
        </p:nvSpPr>
        <p:spPr>
          <a:xfrm>
            <a:off x="-8670832" y="-6187395"/>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4"/>
            <a:stretch>
              <a:fillRect/>
            </a:stretch>
          </a:blipFill>
        </p:spPr>
      </p:sp>
      <p:sp>
        <p:nvSpPr>
          <p:cNvPr id="6" name="Freeform 6"/>
          <p:cNvSpPr/>
          <p:nvPr/>
        </p:nvSpPr>
        <p:spPr>
          <a:xfrm rot="5400000">
            <a:off x="4956829" y="5582412"/>
            <a:ext cx="7315200" cy="36576"/>
          </a:xfrm>
          <a:custGeom>
            <a:avLst/>
            <a:gdLst/>
            <a:ahLst/>
            <a:cxnLst/>
            <a:rect l="l" t="t" r="r" b="b"/>
            <a:pathLst>
              <a:path w="7315200" h="36576">
                <a:moveTo>
                  <a:pt x="0" y="0"/>
                </a:moveTo>
                <a:lnTo>
                  <a:pt x="7315200" y="0"/>
                </a:lnTo>
                <a:lnTo>
                  <a:pt x="7315200" y="36576"/>
                </a:lnTo>
                <a:lnTo>
                  <a:pt x="0" y="36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878082" y="2550310"/>
            <a:ext cx="5984529" cy="1085850"/>
            <a:chOff x="0" y="0"/>
            <a:chExt cx="7979372" cy="1447800"/>
          </a:xfrm>
        </p:grpSpPr>
        <p:grpSp>
          <p:nvGrpSpPr>
            <p:cNvPr id="8" name="Group 8"/>
            <p:cNvGrpSpPr/>
            <p:nvPr/>
          </p:nvGrpSpPr>
          <p:grpSpPr>
            <a:xfrm>
              <a:off x="0" y="0"/>
              <a:ext cx="1430225" cy="1447800"/>
              <a:chOff x="0" y="0"/>
              <a:chExt cx="282514" cy="285985"/>
            </a:xfrm>
          </p:grpSpPr>
          <p:sp>
            <p:nvSpPr>
              <p:cNvPr id="9" name="Freeform 9"/>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10" name="TextBox 10"/>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1</a:t>
                </a:r>
              </a:p>
            </p:txBody>
          </p:sp>
        </p:grpSp>
        <p:grpSp>
          <p:nvGrpSpPr>
            <p:cNvPr id="11" name="Group 11"/>
            <p:cNvGrpSpPr/>
            <p:nvPr/>
          </p:nvGrpSpPr>
          <p:grpSpPr>
            <a:xfrm>
              <a:off x="1430225" y="0"/>
              <a:ext cx="6549147" cy="1447800"/>
              <a:chOff x="0" y="0"/>
              <a:chExt cx="1293659" cy="285985"/>
            </a:xfrm>
          </p:grpSpPr>
          <p:sp>
            <p:nvSpPr>
              <p:cNvPr id="12" name="Freeform 12"/>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13" name="TextBox 13"/>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87397" y="304084"/>
              <a:ext cx="3961825" cy="783633"/>
            </a:xfrm>
            <a:prstGeom prst="rect">
              <a:avLst/>
            </a:prstGeom>
          </p:spPr>
          <p:txBody>
            <a:bodyPr wrap="square" lIns="0" tIns="0" rIns="0" bIns="0" rtlCol="0" anchor="t">
              <a:spAutoFit/>
            </a:bodyPr>
            <a:lstStyle/>
            <a:p>
              <a:pPr algn="ctr">
                <a:lnSpc>
                  <a:spcPts val="4924"/>
                </a:lnSpc>
              </a:pPr>
              <a:r>
                <a:rPr lang="en-US" sz="3517" dirty="0">
                  <a:solidFill>
                    <a:srgbClr val="FFFFFF"/>
                  </a:solidFill>
                  <a:latin typeface="Canva Sans Bold"/>
                </a:rPr>
                <a:t>Road State</a:t>
              </a:r>
            </a:p>
          </p:txBody>
        </p:sp>
      </p:grpSp>
      <p:grpSp>
        <p:nvGrpSpPr>
          <p:cNvPr id="15" name="Group 15"/>
          <p:cNvGrpSpPr/>
          <p:nvPr/>
        </p:nvGrpSpPr>
        <p:grpSpPr>
          <a:xfrm>
            <a:off x="878082" y="4140985"/>
            <a:ext cx="1072669" cy="1085850"/>
            <a:chOff x="0" y="0"/>
            <a:chExt cx="282514" cy="285985"/>
          </a:xfrm>
        </p:grpSpPr>
        <p:sp>
          <p:nvSpPr>
            <p:cNvPr id="16" name="Freeform 16"/>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17" name="TextBox 17"/>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2</a:t>
              </a:r>
            </a:p>
          </p:txBody>
        </p:sp>
      </p:grpSp>
      <p:grpSp>
        <p:nvGrpSpPr>
          <p:cNvPr id="18" name="Group 18"/>
          <p:cNvGrpSpPr/>
          <p:nvPr/>
        </p:nvGrpSpPr>
        <p:grpSpPr>
          <a:xfrm>
            <a:off x="1950751" y="4140985"/>
            <a:ext cx="4911860" cy="1085850"/>
            <a:chOff x="0" y="0"/>
            <a:chExt cx="1293659" cy="285985"/>
          </a:xfrm>
        </p:grpSpPr>
        <p:sp>
          <p:nvSpPr>
            <p:cNvPr id="19" name="Freeform 19"/>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20" name="TextBox 20"/>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78082" y="5931685"/>
            <a:ext cx="1072669" cy="1085850"/>
            <a:chOff x="0" y="0"/>
            <a:chExt cx="282514" cy="285985"/>
          </a:xfrm>
        </p:grpSpPr>
        <p:sp>
          <p:nvSpPr>
            <p:cNvPr id="22" name="Freeform 22"/>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23" name="TextBox 23"/>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3</a:t>
              </a:r>
            </a:p>
          </p:txBody>
        </p:sp>
      </p:grpSp>
      <p:grpSp>
        <p:nvGrpSpPr>
          <p:cNvPr id="24" name="Group 24"/>
          <p:cNvGrpSpPr/>
          <p:nvPr/>
        </p:nvGrpSpPr>
        <p:grpSpPr>
          <a:xfrm>
            <a:off x="1950751" y="5931685"/>
            <a:ext cx="4911860" cy="1085850"/>
            <a:chOff x="0" y="0"/>
            <a:chExt cx="1293659" cy="285985"/>
          </a:xfrm>
        </p:grpSpPr>
        <p:sp>
          <p:nvSpPr>
            <p:cNvPr id="25" name="Freeform 25"/>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26" name="TextBox 26"/>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878082" y="7522360"/>
            <a:ext cx="1072669" cy="1085850"/>
            <a:chOff x="0" y="0"/>
            <a:chExt cx="282514" cy="285985"/>
          </a:xfrm>
        </p:grpSpPr>
        <p:sp>
          <p:nvSpPr>
            <p:cNvPr id="28" name="Freeform 28"/>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29" name="TextBox 29"/>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4</a:t>
              </a:r>
            </a:p>
          </p:txBody>
        </p:sp>
      </p:grpSp>
      <p:grpSp>
        <p:nvGrpSpPr>
          <p:cNvPr id="30" name="Group 30"/>
          <p:cNvGrpSpPr/>
          <p:nvPr/>
        </p:nvGrpSpPr>
        <p:grpSpPr>
          <a:xfrm>
            <a:off x="1950751" y="7522360"/>
            <a:ext cx="4911860" cy="1085850"/>
            <a:chOff x="0" y="0"/>
            <a:chExt cx="1293659" cy="285985"/>
          </a:xfrm>
        </p:grpSpPr>
        <p:sp>
          <p:nvSpPr>
            <p:cNvPr id="31" name="Freeform 31"/>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32" name="TextBox 32"/>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0130781" y="2550310"/>
            <a:ext cx="1072669" cy="1085850"/>
            <a:chOff x="0" y="0"/>
            <a:chExt cx="282514" cy="285985"/>
          </a:xfrm>
        </p:grpSpPr>
        <p:sp>
          <p:nvSpPr>
            <p:cNvPr id="34" name="Freeform 34"/>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35" name="TextBox 35"/>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5</a:t>
              </a:r>
            </a:p>
          </p:txBody>
        </p:sp>
      </p:grpSp>
      <p:grpSp>
        <p:nvGrpSpPr>
          <p:cNvPr id="36" name="Group 36"/>
          <p:cNvGrpSpPr/>
          <p:nvPr/>
        </p:nvGrpSpPr>
        <p:grpSpPr>
          <a:xfrm>
            <a:off x="11203450" y="2550310"/>
            <a:ext cx="4911860" cy="1085850"/>
            <a:chOff x="0" y="0"/>
            <a:chExt cx="1293659" cy="285985"/>
          </a:xfrm>
        </p:grpSpPr>
        <p:sp>
          <p:nvSpPr>
            <p:cNvPr id="37" name="Freeform 37"/>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38" name="TextBox 38"/>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10130781" y="4140985"/>
            <a:ext cx="1072669" cy="1085850"/>
            <a:chOff x="0" y="0"/>
            <a:chExt cx="282514" cy="285985"/>
          </a:xfrm>
        </p:grpSpPr>
        <p:sp>
          <p:nvSpPr>
            <p:cNvPr id="40" name="Freeform 40"/>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41" name="TextBox 41"/>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6</a:t>
              </a:r>
            </a:p>
          </p:txBody>
        </p:sp>
      </p:grpSp>
      <p:grpSp>
        <p:nvGrpSpPr>
          <p:cNvPr id="42" name="Group 42"/>
          <p:cNvGrpSpPr/>
          <p:nvPr/>
        </p:nvGrpSpPr>
        <p:grpSpPr>
          <a:xfrm>
            <a:off x="11203450" y="4140985"/>
            <a:ext cx="4911860" cy="1085850"/>
            <a:chOff x="0" y="0"/>
            <a:chExt cx="1293659" cy="285985"/>
          </a:xfrm>
        </p:grpSpPr>
        <p:sp>
          <p:nvSpPr>
            <p:cNvPr id="43" name="Freeform 43"/>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44" name="TextBox 44"/>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0130781" y="5931685"/>
            <a:ext cx="1072669" cy="1085850"/>
            <a:chOff x="0" y="0"/>
            <a:chExt cx="282514" cy="285985"/>
          </a:xfrm>
        </p:grpSpPr>
        <p:sp>
          <p:nvSpPr>
            <p:cNvPr id="46" name="Freeform 46"/>
            <p:cNvSpPr/>
            <p:nvPr/>
          </p:nvSpPr>
          <p:spPr>
            <a:xfrm>
              <a:off x="0" y="0"/>
              <a:ext cx="282514" cy="285985"/>
            </a:xfrm>
            <a:custGeom>
              <a:avLst/>
              <a:gdLst/>
              <a:ahLst/>
              <a:cxnLst/>
              <a:rect l="l" t="t" r="r" b="b"/>
              <a:pathLst>
                <a:path w="282514" h="285985">
                  <a:moveTo>
                    <a:pt x="0" y="0"/>
                  </a:moveTo>
                  <a:lnTo>
                    <a:pt x="282514" y="0"/>
                  </a:lnTo>
                  <a:lnTo>
                    <a:pt x="282514" y="285985"/>
                  </a:lnTo>
                  <a:lnTo>
                    <a:pt x="0" y="285985"/>
                  </a:lnTo>
                  <a:close/>
                </a:path>
              </a:pathLst>
            </a:custGeom>
            <a:solidFill>
              <a:srgbClr val="27A8DF"/>
            </a:solidFill>
          </p:spPr>
        </p:sp>
        <p:sp>
          <p:nvSpPr>
            <p:cNvPr id="47" name="TextBox 47"/>
            <p:cNvSpPr txBox="1"/>
            <p:nvPr/>
          </p:nvSpPr>
          <p:spPr>
            <a:xfrm>
              <a:off x="0" y="-85725"/>
              <a:ext cx="282514"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7</a:t>
              </a:r>
            </a:p>
          </p:txBody>
        </p:sp>
      </p:grpSp>
      <p:grpSp>
        <p:nvGrpSpPr>
          <p:cNvPr id="48" name="Group 48"/>
          <p:cNvGrpSpPr/>
          <p:nvPr/>
        </p:nvGrpSpPr>
        <p:grpSpPr>
          <a:xfrm>
            <a:off x="11203450" y="5931685"/>
            <a:ext cx="4911860" cy="1085850"/>
            <a:chOff x="0" y="0"/>
            <a:chExt cx="1293659" cy="285985"/>
          </a:xfrm>
        </p:grpSpPr>
        <p:sp>
          <p:nvSpPr>
            <p:cNvPr id="49" name="Freeform 49"/>
            <p:cNvSpPr/>
            <p:nvPr/>
          </p:nvSpPr>
          <p:spPr>
            <a:xfrm>
              <a:off x="0" y="0"/>
              <a:ext cx="1293659" cy="285985"/>
            </a:xfrm>
            <a:custGeom>
              <a:avLst/>
              <a:gdLst/>
              <a:ahLst/>
              <a:cxnLst/>
              <a:rect l="l" t="t" r="r" b="b"/>
              <a:pathLst>
                <a:path w="1293659" h="285985">
                  <a:moveTo>
                    <a:pt x="0" y="0"/>
                  </a:moveTo>
                  <a:lnTo>
                    <a:pt x="1293659" y="0"/>
                  </a:lnTo>
                  <a:lnTo>
                    <a:pt x="1293659" y="285985"/>
                  </a:lnTo>
                  <a:lnTo>
                    <a:pt x="0" y="285985"/>
                  </a:lnTo>
                  <a:close/>
                </a:path>
              </a:pathLst>
            </a:custGeom>
            <a:solidFill>
              <a:srgbClr val="004AAD"/>
            </a:solidFill>
          </p:spPr>
        </p:sp>
        <p:sp>
          <p:nvSpPr>
            <p:cNvPr id="50" name="TextBox 50"/>
            <p:cNvSpPr txBox="1"/>
            <p:nvPr/>
          </p:nvSpPr>
          <p:spPr>
            <a:xfrm>
              <a:off x="0" y="-38100"/>
              <a:ext cx="1293659" cy="324085"/>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2957466" y="781453"/>
            <a:ext cx="9755981"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Key Entities and Relationships</a:t>
            </a:r>
          </a:p>
        </p:txBody>
      </p:sp>
      <p:sp>
        <p:nvSpPr>
          <p:cNvPr id="52" name="TextBox 52"/>
          <p:cNvSpPr txBox="1"/>
          <p:nvPr/>
        </p:nvSpPr>
        <p:spPr>
          <a:xfrm>
            <a:off x="2743630" y="4352379"/>
            <a:ext cx="2388070" cy="596463"/>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Road Sign</a:t>
            </a:r>
          </a:p>
        </p:txBody>
      </p:sp>
      <p:sp>
        <p:nvSpPr>
          <p:cNvPr id="53" name="TextBox 53"/>
          <p:cNvSpPr txBox="1"/>
          <p:nvPr/>
        </p:nvSpPr>
        <p:spPr>
          <a:xfrm>
            <a:off x="2743630" y="6143079"/>
            <a:ext cx="2814168" cy="596463"/>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Preferences</a:t>
            </a:r>
          </a:p>
        </p:txBody>
      </p:sp>
      <p:sp>
        <p:nvSpPr>
          <p:cNvPr id="54" name="TextBox 54"/>
          <p:cNvSpPr txBox="1"/>
          <p:nvPr/>
        </p:nvSpPr>
        <p:spPr>
          <a:xfrm>
            <a:off x="2743630" y="7733754"/>
            <a:ext cx="3635930" cy="596463"/>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Saved Locations</a:t>
            </a:r>
          </a:p>
        </p:txBody>
      </p:sp>
      <p:sp>
        <p:nvSpPr>
          <p:cNvPr id="55" name="TextBox 55"/>
          <p:cNvSpPr txBox="1"/>
          <p:nvPr/>
        </p:nvSpPr>
        <p:spPr>
          <a:xfrm>
            <a:off x="11599890" y="2761666"/>
            <a:ext cx="4118980" cy="596463"/>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Road Sign Position</a:t>
            </a:r>
          </a:p>
        </p:txBody>
      </p:sp>
      <p:sp>
        <p:nvSpPr>
          <p:cNvPr id="56" name="TextBox 56"/>
          <p:cNvSpPr txBox="1"/>
          <p:nvPr/>
        </p:nvSpPr>
        <p:spPr>
          <a:xfrm>
            <a:off x="11505441" y="4352379"/>
            <a:ext cx="4609870" cy="596463"/>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Road State Position</a:t>
            </a:r>
          </a:p>
        </p:txBody>
      </p:sp>
      <p:sp>
        <p:nvSpPr>
          <p:cNvPr id="57" name="TextBox 57"/>
          <p:cNvSpPr txBox="1"/>
          <p:nvPr/>
        </p:nvSpPr>
        <p:spPr>
          <a:xfrm>
            <a:off x="11599890" y="6143041"/>
            <a:ext cx="1469773" cy="596463"/>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5240835" y="-4562814"/>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3" name="Freeform 3"/>
          <p:cNvSpPr/>
          <p:nvPr/>
        </p:nvSpPr>
        <p:spPr>
          <a:xfrm>
            <a:off x="1548412" y="1028700"/>
            <a:ext cx="15191175" cy="8891348"/>
          </a:xfrm>
          <a:custGeom>
            <a:avLst/>
            <a:gdLst/>
            <a:ahLst/>
            <a:cxnLst/>
            <a:rect l="l" t="t" r="r" b="b"/>
            <a:pathLst>
              <a:path w="15191175" h="8891348">
                <a:moveTo>
                  <a:pt x="0" y="0"/>
                </a:moveTo>
                <a:lnTo>
                  <a:pt x="15191176" y="0"/>
                </a:lnTo>
                <a:lnTo>
                  <a:pt x="15191176" y="8891348"/>
                </a:lnTo>
                <a:lnTo>
                  <a:pt x="0" y="8891348"/>
                </a:lnTo>
                <a:lnTo>
                  <a:pt x="0" y="0"/>
                </a:lnTo>
                <a:close/>
              </a:path>
            </a:pathLst>
          </a:custGeom>
          <a:blipFill>
            <a:blip r:embed="rId3"/>
            <a:stretch>
              <a:fillRect/>
            </a:stretch>
          </a:blipFill>
        </p:spPr>
      </p:sp>
      <p:sp>
        <p:nvSpPr>
          <p:cNvPr id="4" name="TextBox 4"/>
          <p:cNvSpPr txBox="1"/>
          <p:nvPr/>
        </p:nvSpPr>
        <p:spPr>
          <a:xfrm>
            <a:off x="1915750" y="174663"/>
            <a:ext cx="903565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Entity Relationship Diagram</a:t>
            </a:r>
          </a:p>
        </p:txBody>
      </p:sp>
      <p:grpSp>
        <p:nvGrpSpPr>
          <p:cNvPr id="5" name="Group 5"/>
          <p:cNvGrpSpPr/>
          <p:nvPr/>
        </p:nvGrpSpPr>
        <p:grpSpPr>
          <a:xfrm>
            <a:off x="349418" y="97222"/>
            <a:ext cx="1198994" cy="1137227"/>
            <a:chOff x="0" y="0"/>
            <a:chExt cx="1598659" cy="1516303"/>
          </a:xfrm>
        </p:grpSpPr>
        <p:sp>
          <p:nvSpPr>
            <p:cNvPr id="6" name="Freeform 6"/>
            <p:cNvSpPr/>
            <p:nvPr/>
          </p:nvSpPr>
          <p:spPr>
            <a:xfrm>
              <a:off x="0" y="0"/>
              <a:ext cx="1598659" cy="1516303"/>
            </a:xfrm>
            <a:custGeom>
              <a:avLst/>
              <a:gdLst/>
              <a:ahLst/>
              <a:cxnLst/>
              <a:rect l="l" t="t" r="r" b="b"/>
              <a:pathLst>
                <a:path w="1598659" h="1516303">
                  <a:moveTo>
                    <a:pt x="0" y="0"/>
                  </a:moveTo>
                  <a:lnTo>
                    <a:pt x="1598659" y="0"/>
                  </a:lnTo>
                  <a:lnTo>
                    <a:pt x="1598659" y="1516303"/>
                  </a:lnTo>
                  <a:lnTo>
                    <a:pt x="0" y="1516303"/>
                  </a:lnTo>
                  <a:lnTo>
                    <a:pt x="0" y="0"/>
                  </a:lnTo>
                  <a:close/>
                </a:path>
              </a:pathLst>
            </a:custGeom>
            <a:blipFill>
              <a:blip r:embed="rId4">
                <a:extLst>
                  <a:ext uri="{96DAC541-7B7A-43D3-8B79-37D633B846F1}">
                    <asvg:svgBlip xmlns:asvg="http://schemas.microsoft.com/office/drawing/2016/SVG/main" r:embed="rId5"/>
                  </a:ext>
                </a:extLst>
              </a:blip>
              <a:stretch>
                <a:fillRect t="-2715" b="-2715"/>
              </a:stretch>
            </a:blipFill>
          </p:spPr>
        </p:sp>
        <p:sp>
          <p:nvSpPr>
            <p:cNvPr id="7" name="TextBox 7"/>
            <p:cNvSpPr txBox="1"/>
            <p:nvPr/>
          </p:nvSpPr>
          <p:spPr>
            <a:xfrm>
              <a:off x="303455" y="279605"/>
              <a:ext cx="991748" cy="880893"/>
            </a:xfrm>
            <a:prstGeom prst="rect">
              <a:avLst/>
            </a:prstGeom>
          </p:spPr>
          <p:txBody>
            <a:bodyPr lIns="0" tIns="0" rIns="0" bIns="0" rtlCol="0" anchor="t">
              <a:spAutoFit/>
            </a:bodyPr>
            <a:lstStyle/>
            <a:p>
              <a:pPr algn="ctr">
                <a:lnSpc>
                  <a:spcPts val="5585"/>
                </a:lnSpc>
              </a:pPr>
              <a:r>
                <a:rPr lang="en-US" sz="3989">
                  <a:solidFill>
                    <a:srgbClr val="F7F5FA"/>
                  </a:solidFill>
                  <a:latin typeface="Canva Sans Bold"/>
                </a:rPr>
                <a:t>3.2</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sp>
        <p:nvSpPr>
          <p:cNvPr id="2" name="Freeform 2"/>
          <p:cNvSpPr/>
          <p:nvPr/>
        </p:nvSpPr>
        <p:spPr>
          <a:xfrm>
            <a:off x="-5240835" y="-4562814"/>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grpSp>
        <p:nvGrpSpPr>
          <p:cNvPr id="3" name="Group 3"/>
          <p:cNvGrpSpPr/>
          <p:nvPr/>
        </p:nvGrpSpPr>
        <p:grpSpPr>
          <a:xfrm>
            <a:off x="4352470" y="-3908877"/>
            <a:ext cx="9052377" cy="90523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5000"/>
                  </a:srgbClr>
                </a:gs>
                <a:gs pos="100000">
                  <a:srgbClr val="004AAD">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753308" y="981587"/>
            <a:ext cx="5215737"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Implementation</a:t>
            </a:r>
          </a:p>
        </p:txBody>
      </p:sp>
      <p:sp>
        <p:nvSpPr>
          <p:cNvPr id="7" name="TextBox 7"/>
          <p:cNvSpPr txBox="1"/>
          <p:nvPr/>
        </p:nvSpPr>
        <p:spPr>
          <a:xfrm>
            <a:off x="1234464" y="2486321"/>
            <a:ext cx="15617669" cy="178054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The implementation of this project is a critical phase in the development of the Zaapa application as it gives grounds to start the API building of our application stating with creating the database. To create a database and successfully populating with data the following steps have to come to place:</a:t>
            </a:r>
          </a:p>
        </p:txBody>
      </p:sp>
      <p:grpSp>
        <p:nvGrpSpPr>
          <p:cNvPr id="8" name="Group 8"/>
          <p:cNvGrpSpPr/>
          <p:nvPr/>
        </p:nvGrpSpPr>
        <p:grpSpPr>
          <a:xfrm>
            <a:off x="1277071" y="913652"/>
            <a:ext cx="1198994" cy="1137227"/>
            <a:chOff x="0" y="0"/>
            <a:chExt cx="1598659" cy="1516303"/>
          </a:xfrm>
        </p:grpSpPr>
        <p:sp>
          <p:nvSpPr>
            <p:cNvPr id="9" name="Freeform 9"/>
            <p:cNvSpPr/>
            <p:nvPr/>
          </p:nvSpPr>
          <p:spPr>
            <a:xfrm>
              <a:off x="0" y="0"/>
              <a:ext cx="1598659" cy="1516303"/>
            </a:xfrm>
            <a:custGeom>
              <a:avLst/>
              <a:gdLst/>
              <a:ahLst/>
              <a:cxnLst/>
              <a:rect l="l" t="t" r="r" b="b"/>
              <a:pathLst>
                <a:path w="1598659" h="1516303">
                  <a:moveTo>
                    <a:pt x="0" y="0"/>
                  </a:moveTo>
                  <a:lnTo>
                    <a:pt x="1598659" y="0"/>
                  </a:lnTo>
                  <a:lnTo>
                    <a:pt x="1598659" y="1516303"/>
                  </a:lnTo>
                  <a:lnTo>
                    <a:pt x="0" y="1516303"/>
                  </a:lnTo>
                  <a:lnTo>
                    <a:pt x="0" y="0"/>
                  </a:lnTo>
                  <a:close/>
                </a:path>
              </a:pathLst>
            </a:custGeom>
            <a:blipFill>
              <a:blip r:embed="rId3">
                <a:extLst>
                  <a:ext uri="{96DAC541-7B7A-43D3-8B79-37D633B846F1}">
                    <asvg:svgBlip xmlns:asvg="http://schemas.microsoft.com/office/drawing/2016/SVG/main" r:embed="rId4"/>
                  </a:ext>
                </a:extLst>
              </a:blip>
              <a:stretch>
                <a:fillRect t="-2715" b="-2715"/>
              </a:stretch>
            </a:blipFill>
          </p:spPr>
        </p:sp>
        <p:sp>
          <p:nvSpPr>
            <p:cNvPr id="10" name="TextBox 10"/>
            <p:cNvSpPr txBox="1"/>
            <p:nvPr/>
          </p:nvSpPr>
          <p:spPr>
            <a:xfrm>
              <a:off x="303455" y="279605"/>
              <a:ext cx="991748" cy="880893"/>
            </a:xfrm>
            <a:prstGeom prst="rect">
              <a:avLst/>
            </a:prstGeom>
          </p:spPr>
          <p:txBody>
            <a:bodyPr lIns="0" tIns="0" rIns="0" bIns="0" rtlCol="0" anchor="t">
              <a:spAutoFit/>
            </a:bodyPr>
            <a:lstStyle/>
            <a:p>
              <a:pPr algn="ctr">
                <a:lnSpc>
                  <a:spcPts val="5585"/>
                </a:lnSpc>
              </a:pPr>
              <a:r>
                <a:rPr lang="en-US" sz="3989">
                  <a:solidFill>
                    <a:srgbClr val="F7F5FA"/>
                  </a:solidFill>
                  <a:latin typeface="Canva Sans Bold"/>
                </a:rPr>
                <a:t>3.3</a:t>
              </a:r>
            </a:p>
          </p:txBody>
        </p:sp>
      </p:grpSp>
      <p:grpSp>
        <p:nvGrpSpPr>
          <p:cNvPr id="11" name="Group 11"/>
          <p:cNvGrpSpPr/>
          <p:nvPr/>
        </p:nvGrpSpPr>
        <p:grpSpPr>
          <a:xfrm>
            <a:off x="1234464" y="5917458"/>
            <a:ext cx="1254491" cy="1085850"/>
            <a:chOff x="0" y="0"/>
            <a:chExt cx="330401" cy="285985"/>
          </a:xfrm>
        </p:grpSpPr>
        <p:sp>
          <p:nvSpPr>
            <p:cNvPr id="12" name="Freeform 12"/>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13" name="TextBox 13"/>
            <p:cNvSpPr txBox="1"/>
            <p:nvPr/>
          </p:nvSpPr>
          <p:spPr>
            <a:xfrm>
              <a:off x="0" y="-85725"/>
              <a:ext cx="330401"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A</a:t>
              </a:r>
            </a:p>
          </p:txBody>
        </p:sp>
      </p:grpSp>
      <p:grpSp>
        <p:nvGrpSpPr>
          <p:cNvPr id="14" name="Group 14"/>
          <p:cNvGrpSpPr/>
          <p:nvPr/>
        </p:nvGrpSpPr>
        <p:grpSpPr>
          <a:xfrm>
            <a:off x="2488955" y="5917458"/>
            <a:ext cx="5744443" cy="1085850"/>
            <a:chOff x="0" y="0"/>
            <a:chExt cx="1512940" cy="285985"/>
          </a:xfrm>
        </p:grpSpPr>
        <p:sp>
          <p:nvSpPr>
            <p:cNvPr id="15" name="Freeform 15"/>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16" name="TextBox 16"/>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243495" y="6128852"/>
            <a:ext cx="6199728" cy="596387"/>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Install dependecies</a:t>
            </a:r>
          </a:p>
        </p:txBody>
      </p:sp>
      <p:grpSp>
        <p:nvGrpSpPr>
          <p:cNvPr id="18" name="Group 18"/>
          <p:cNvGrpSpPr/>
          <p:nvPr/>
        </p:nvGrpSpPr>
        <p:grpSpPr>
          <a:xfrm>
            <a:off x="1234464" y="7422408"/>
            <a:ext cx="1254491" cy="1085850"/>
            <a:chOff x="0" y="0"/>
            <a:chExt cx="330401" cy="285985"/>
          </a:xfrm>
        </p:grpSpPr>
        <p:sp>
          <p:nvSpPr>
            <p:cNvPr id="19" name="Freeform 19"/>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20" name="TextBox 20"/>
            <p:cNvSpPr txBox="1"/>
            <p:nvPr/>
          </p:nvSpPr>
          <p:spPr>
            <a:xfrm>
              <a:off x="0" y="-85725"/>
              <a:ext cx="330401"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B</a:t>
              </a:r>
            </a:p>
          </p:txBody>
        </p:sp>
      </p:grpSp>
      <p:grpSp>
        <p:nvGrpSpPr>
          <p:cNvPr id="21" name="Group 21"/>
          <p:cNvGrpSpPr/>
          <p:nvPr/>
        </p:nvGrpSpPr>
        <p:grpSpPr>
          <a:xfrm>
            <a:off x="2488955" y="7422408"/>
            <a:ext cx="5744443" cy="1085850"/>
            <a:chOff x="0" y="0"/>
            <a:chExt cx="1512940" cy="285985"/>
          </a:xfrm>
        </p:grpSpPr>
        <p:sp>
          <p:nvSpPr>
            <p:cNvPr id="22" name="Freeform 22"/>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23" name="TextBox 23"/>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243495" y="7633802"/>
            <a:ext cx="6199728" cy="596387"/>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Creating an Express App</a:t>
            </a:r>
          </a:p>
        </p:txBody>
      </p:sp>
      <p:grpSp>
        <p:nvGrpSpPr>
          <p:cNvPr id="25" name="Group 25"/>
          <p:cNvGrpSpPr/>
          <p:nvPr/>
        </p:nvGrpSpPr>
        <p:grpSpPr>
          <a:xfrm>
            <a:off x="1221574" y="8927358"/>
            <a:ext cx="1254491" cy="1085850"/>
            <a:chOff x="0" y="0"/>
            <a:chExt cx="330401" cy="285985"/>
          </a:xfrm>
        </p:grpSpPr>
        <p:sp>
          <p:nvSpPr>
            <p:cNvPr id="26" name="Freeform 26"/>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27" name="TextBox 27"/>
            <p:cNvSpPr txBox="1"/>
            <p:nvPr/>
          </p:nvSpPr>
          <p:spPr>
            <a:xfrm>
              <a:off x="0" y="-85725"/>
              <a:ext cx="330401"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C</a:t>
              </a:r>
            </a:p>
          </p:txBody>
        </p:sp>
      </p:grpSp>
      <p:grpSp>
        <p:nvGrpSpPr>
          <p:cNvPr id="28" name="Group 28"/>
          <p:cNvGrpSpPr/>
          <p:nvPr/>
        </p:nvGrpSpPr>
        <p:grpSpPr>
          <a:xfrm>
            <a:off x="2476065" y="8927358"/>
            <a:ext cx="5744443" cy="1085850"/>
            <a:chOff x="0" y="0"/>
            <a:chExt cx="1512940" cy="285985"/>
          </a:xfrm>
        </p:grpSpPr>
        <p:sp>
          <p:nvSpPr>
            <p:cNvPr id="29" name="Freeform 29"/>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30" name="TextBox 30"/>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2243495" y="8870208"/>
            <a:ext cx="6199728" cy="1047160"/>
          </a:xfrm>
          <a:prstGeom prst="rect">
            <a:avLst/>
          </a:prstGeom>
        </p:spPr>
        <p:txBody>
          <a:bodyPr lIns="0" tIns="0" rIns="0" bIns="0" rtlCol="0" anchor="t">
            <a:spAutoFit/>
          </a:bodyPr>
          <a:lstStyle/>
          <a:p>
            <a:pPr algn="ctr">
              <a:lnSpc>
                <a:spcPts val="4224"/>
              </a:lnSpc>
            </a:pPr>
            <a:r>
              <a:rPr lang="en-US" sz="3017">
                <a:solidFill>
                  <a:srgbClr val="FFFFFF"/>
                </a:solidFill>
                <a:latin typeface="Canva Sans Bold"/>
              </a:rPr>
              <a:t>Creating Models, Routes  and Controllers</a:t>
            </a:r>
          </a:p>
        </p:txBody>
      </p:sp>
      <p:grpSp>
        <p:nvGrpSpPr>
          <p:cNvPr id="32" name="Group 32"/>
          <p:cNvGrpSpPr/>
          <p:nvPr/>
        </p:nvGrpSpPr>
        <p:grpSpPr>
          <a:xfrm>
            <a:off x="9144000" y="7422408"/>
            <a:ext cx="1254491" cy="1085850"/>
            <a:chOff x="0" y="0"/>
            <a:chExt cx="330401" cy="285985"/>
          </a:xfrm>
        </p:grpSpPr>
        <p:sp>
          <p:nvSpPr>
            <p:cNvPr id="33" name="Freeform 33"/>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34" name="TextBox 34"/>
            <p:cNvSpPr txBox="1"/>
            <p:nvPr/>
          </p:nvSpPr>
          <p:spPr>
            <a:xfrm>
              <a:off x="0" y="-85725"/>
              <a:ext cx="330401" cy="371710"/>
            </a:xfrm>
            <a:prstGeom prst="rect">
              <a:avLst/>
            </a:prstGeom>
          </p:spPr>
          <p:txBody>
            <a:bodyPr lIns="50800" tIns="50800" rIns="50800" bIns="50800" rtlCol="0" anchor="ctr"/>
            <a:lstStyle/>
            <a:p>
              <a:pPr algn="ctr">
                <a:lnSpc>
                  <a:spcPts val="6439"/>
                </a:lnSpc>
              </a:pPr>
              <a:r>
                <a:rPr lang="en-US" sz="4599">
                  <a:solidFill>
                    <a:srgbClr val="FFFFFF"/>
                  </a:solidFill>
                  <a:latin typeface="Canva Sans Bold"/>
                </a:rPr>
                <a:t>D</a:t>
              </a:r>
            </a:p>
          </p:txBody>
        </p:sp>
      </p:grpSp>
      <p:grpSp>
        <p:nvGrpSpPr>
          <p:cNvPr id="35" name="Group 35"/>
          <p:cNvGrpSpPr/>
          <p:nvPr/>
        </p:nvGrpSpPr>
        <p:grpSpPr>
          <a:xfrm>
            <a:off x="10398491" y="7422408"/>
            <a:ext cx="5744443" cy="1085850"/>
            <a:chOff x="0" y="0"/>
            <a:chExt cx="1512940" cy="285985"/>
          </a:xfrm>
        </p:grpSpPr>
        <p:sp>
          <p:nvSpPr>
            <p:cNvPr id="36" name="Freeform 36"/>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37" name="TextBox 37"/>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0398491" y="7633802"/>
            <a:ext cx="4396933" cy="596387"/>
          </a:xfrm>
          <a:prstGeom prst="rect">
            <a:avLst/>
          </a:prstGeom>
        </p:spPr>
        <p:txBody>
          <a:bodyPr lIns="0" tIns="0" rIns="0" bIns="0" rtlCol="0" anchor="t">
            <a:spAutoFit/>
          </a:bodyPr>
          <a:lstStyle/>
          <a:p>
            <a:pPr algn="ctr">
              <a:lnSpc>
                <a:spcPts val="4924"/>
              </a:lnSpc>
            </a:pPr>
            <a:r>
              <a:rPr lang="en-US" sz="3517">
                <a:solidFill>
                  <a:srgbClr val="FFFFFF"/>
                </a:solidFill>
                <a:latin typeface="Canva Sans Bold"/>
              </a:rPr>
              <a:t>Creating Database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254B"/>
        </a:solidFill>
        <a:effectLst/>
      </p:bgPr>
    </p:bg>
    <p:spTree>
      <p:nvGrpSpPr>
        <p:cNvPr id="1" name=""/>
        <p:cNvGrpSpPr/>
        <p:nvPr/>
      </p:nvGrpSpPr>
      <p:grpSpPr>
        <a:xfrm>
          <a:off x="0" y="0"/>
          <a:ext cx="0" cy="0"/>
          <a:chOff x="0" y="0"/>
          <a:chExt cx="0" cy="0"/>
        </a:xfrm>
      </p:grpSpPr>
      <p:grpSp>
        <p:nvGrpSpPr>
          <p:cNvPr id="2" name="Group 2"/>
          <p:cNvGrpSpPr/>
          <p:nvPr/>
        </p:nvGrpSpPr>
        <p:grpSpPr>
          <a:xfrm>
            <a:off x="-2763811" y="0"/>
            <a:ext cx="11643177" cy="116431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2000"/>
                  </a:srgbClr>
                </a:gs>
                <a:gs pos="100000">
                  <a:srgbClr val="004AAD">
                    <a:alpha val="12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619391" y="-4697567"/>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sp>
        <p:nvSpPr>
          <p:cNvPr id="6" name="Freeform 6"/>
          <p:cNvSpPr/>
          <p:nvPr/>
        </p:nvSpPr>
        <p:spPr>
          <a:xfrm>
            <a:off x="11148518" y="6172200"/>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2"/>
            <a:stretch>
              <a:fillRect/>
            </a:stretch>
          </a:blipFill>
        </p:spPr>
      </p:sp>
      <p:grpSp>
        <p:nvGrpSpPr>
          <p:cNvPr id="7" name="Group 7"/>
          <p:cNvGrpSpPr/>
          <p:nvPr/>
        </p:nvGrpSpPr>
        <p:grpSpPr>
          <a:xfrm>
            <a:off x="1619029" y="906524"/>
            <a:ext cx="1158897" cy="1134967"/>
            <a:chOff x="0" y="0"/>
            <a:chExt cx="829937" cy="812800"/>
          </a:xfrm>
        </p:grpSpPr>
        <p:sp>
          <p:nvSpPr>
            <p:cNvPr id="8" name="Freeform 8"/>
            <p:cNvSpPr/>
            <p:nvPr/>
          </p:nvSpPr>
          <p:spPr>
            <a:xfrm>
              <a:off x="0" y="0"/>
              <a:ext cx="829937" cy="812800"/>
            </a:xfrm>
            <a:custGeom>
              <a:avLst/>
              <a:gdLst/>
              <a:ahLst/>
              <a:cxnLst/>
              <a:rect l="l" t="t" r="r" b="b"/>
              <a:pathLst>
                <a:path w="829937" h="812800">
                  <a:moveTo>
                    <a:pt x="414969" y="0"/>
                  </a:moveTo>
                  <a:cubicBezTo>
                    <a:pt x="185788" y="0"/>
                    <a:pt x="0" y="181951"/>
                    <a:pt x="0" y="406400"/>
                  </a:cubicBezTo>
                  <a:cubicBezTo>
                    <a:pt x="0" y="630849"/>
                    <a:pt x="185788" y="812800"/>
                    <a:pt x="414969" y="812800"/>
                  </a:cubicBezTo>
                  <a:cubicBezTo>
                    <a:pt x="644150" y="812800"/>
                    <a:pt x="829937" y="630849"/>
                    <a:pt x="829937" y="406400"/>
                  </a:cubicBezTo>
                  <a:cubicBezTo>
                    <a:pt x="829937" y="181951"/>
                    <a:pt x="644150" y="0"/>
                    <a:pt x="414969" y="0"/>
                  </a:cubicBezTo>
                  <a:close/>
                </a:path>
              </a:pathLst>
            </a:custGeom>
            <a:solidFill>
              <a:srgbClr val="004AAD"/>
            </a:solidFill>
          </p:spPr>
        </p:sp>
        <p:sp>
          <p:nvSpPr>
            <p:cNvPr id="9" name="TextBox 9"/>
            <p:cNvSpPr txBox="1"/>
            <p:nvPr/>
          </p:nvSpPr>
          <p:spPr>
            <a:xfrm>
              <a:off x="77807" y="38100"/>
              <a:ext cx="674324"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03722" y="5389139"/>
            <a:ext cx="2603693" cy="1461150"/>
            <a:chOff x="0" y="0"/>
            <a:chExt cx="685746" cy="384830"/>
          </a:xfrm>
        </p:grpSpPr>
        <p:sp>
          <p:nvSpPr>
            <p:cNvPr id="11" name="Freeform 11"/>
            <p:cNvSpPr/>
            <p:nvPr/>
          </p:nvSpPr>
          <p:spPr>
            <a:xfrm>
              <a:off x="0" y="0"/>
              <a:ext cx="685746" cy="384830"/>
            </a:xfrm>
            <a:custGeom>
              <a:avLst/>
              <a:gdLst/>
              <a:ahLst/>
              <a:cxnLst/>
              <a:rect l="l" t="t" r="r" b="b"/>
              <a:pathLst>
                <a:path w="685746" h="384830">
                  <a:moveTo>
                    <a:pt x="0" y="0"/>
                  </a:moveTo>
                  <a:lnTo>
                    <a:pt x="685746" y="0"/>
                  </a:lnTo>
                  <a:lnTo>
                    <a:pt x="685746" y="384830"/>
                  </a:lnTo>
                  <a:lnTo>
                    <a:pt x="0" y="384830"/>
                  </a:lnTo>
                  <a:close/>
                </a:path>
              </a:pathLst>
            </a:custGeom>
            <a:solidFill>
              <a:srgbClr val="004AAD"/>
            </a:solidFill>
          </p:spPr>
        </p:sp>
        <p:sp>
          <p:nvSpPr>
            <p:cNvPr id="12" name="TextBox 12"/>
            <p:cNvSpPr txBox="1"/>
            <p:nvPr/>
          </p:nvSpPr>
          <p:spPr>
            <a:xfrm>
              <a:off x="0" y="-38100"/>
              <a:ext cx="685746" cy="42293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161929" y="5389139"/>
            <a:ext cx="2603693" cy="1461150"/>
            <a:chOff x="0" y="0"/>
            <a:chExt cx="685746" cy="384830"/>
          </a:xfrm>
        </p:grpSpPr>
        <p:sp>
          <p:nvSpPr>
            <p:cNvPr id="14" name="Freeform 14"/>
            <p:cNvSpPr/>
            <p:nvPr/>
          </p:nvSpPr>
          <p:spPr>
            <a:xfrm>
              <a:off x="0" y="0"/>
              <a:ext cx="685746" cy="384830"/>
            </a:xfrm>
            <a:custGeom>
              <a:avLst/>
              <a:gdLst/>
              <a:ahLst/>
              <a:cxnLst/>
              <a:rect l="l" t="t" r="r" b="b"/>
              <a:pathLst>
                <a:path w="685746" h="384830">
                  <a:moveTo>
                    <a:pt x="0" y="0"/>
                  </a:moveTo>
                  <a:lnTo>
                    <a:pt x="685746" y="0"/>
                  </a:lnTo>
                  <a:lnTo>
                    <a:pt x="685746" y="384830"/>
                  </a:lnTo>
                  <a:lnTo>
                    <a:pt x="0" y="384830"/>
                  </a:lnTo>
                  <a:close/>
                </a:path>
              </a:pathLst>
            </a:custGeom>
            <a:solidFill>
              <a:srgbClr val="004AAD"/>
            </a:solidFill>
          </p:spPr>
        </p:sp>
        <p:sp>
          <p:nvSpPr>
            <p:cNvPr id="15" name="TextBox 15"/>
            <p:cNvSpPr txBox="1"/>
            <p:nvPr/>
          </p:nvSpPr>
          <p:spPr>
            <a:xfrm>
              <a:off x="0" y="-66675"/>
              <a:ext cx="685746" cy="451505"/>
            </a:xfrm>
            <a:prstGeom prst="rect">
              <a:avLst/>
            </a:prstGeom>
          </p:spPr>
          <p:txBody>
            <a:bodyPr lIns="50800" tIns="50800" rIns="50800" bIns="50800" rtlCol="0" anchor="ctr"/>
            <a:lstStyle/>
            <a:p>
              <a:pPr algn="ctr">
                <a:lnSpc>
                  <a:spcPts val="4759"/>
                </a:lnSpc>
              </a:pPr>
              <a:r>
                <a:rPr lang="en-US" sz="3399">
                  <a:solidFill>
                    <a:srgbClr val="FFFFFF"/>
                  </a:solidFill>
                  <a:latin typeface="Canva Sans Bold"/>
                </a:rPr>
                <a:t>Nodemon</a:t>
              </a:r>
            </a:p>
          </p:txBody>
        </p:sp>
      </p:grpSp>
      <p:grpSp>
        <p:nvGrpSpPr>
          <p:cNvPr id="16" name="Group 16"/>
          <p:cNvGrpSpPr/>
          <p:nvPr/>
        </p:nvGrpSpPr>
        <p:grpSpPr>
          <a:xfrm>
            <a:off x="14635380" y="5389139"/>
            <a:ext cx="2603693" cy="1461150"/>
            <a:chOff x="0" y="0"/>
            <a:chExt cx="685746" cy="384830"/>
          </a:xfrm>
        </p:grpSpPr>
        <p:sp>
          <p:nvSpPr>
            <p:cNvPr id="17" name="Freeform 17"/>
            <p:cNvSpPr/>
            <p:nvPr/>
          </p:nvSpPr>
          <p:spPr>
            <a:xfrm>
              <a:off x="0" y="0"/>
              <a:ext cx="685746" cy="384830"/>
            </a:xfrm>
            <a:custGeom>
              <a:avLst/>
              <a:gdLst/>
              <a:ahLst/>
              <a:cxnLst/>
              <a:rect l="l" t="t" r="r" b="b"/>
              <a:pathLst>
                <a:path w="685746" h="384830">
                  <a:moveTo>
                    <a:pt x="0" y="0"/>
                  </a:moveTo>
                  <a:lnTo>
                    <a:pt x="685746" y="0"/>
                  </a:lnTo>
                  <a:lnTo>
                    <a:pt x="685746" y="384830"/>
                  </a:lnTo>
                  <a:lnTo>
                    <a:pt x="0" y="384830"/>
                  </a:lnTo>
                  <a:close/>
                </a:path>
              </a:pathLst>
            </a:custGeom>
            <a:solidFill>
              <a:srgbClr val="004AAD"/>
            </a:solidFill>
          </p:spPr>
        </p:sp>
        <p:sp>
          <p:nvSpPr>
            <p:cNvPr id="18" name="TextBox 18"/>
            <p:cNvSpPr txBox="1"/>
            <p:nvPr/>
          </p:nvSpPr>
          <p:spPr>
            <a:xfrm>
              <a:off x="0" y="-66675"/>
              <a:ext cx="685746" cy="451505"/>
            </a:xfrm>
            <a:prstGeom prst="rect">
              <a:avLst/>
            </a:prstGeom>
          </p:spPr>
          <p:txBody>
            <a:bodyPr lIns="50800" tIns="50800" rIns="50800" bIns="50800" rtlCol="0" anchor="ctr"/>
            <a:lstStyle/>
            <a:p>
              <a:pPr algn="ctr">
                <a:lnSpc>
                  <a:spcPts val="4759"/>
                </a:lnSpc>
              </a:pPr>
              <a:r>
                <a:rPr lang="en-US" sz="3399">
                  <a:solidFill>
                    <a:srgbClr val="FFFFFF"/>
                  </a:solidFill>
                  <a:latin typeface="Canva Sans Bold"/>
                </a:rPr>
                <a:t>Mongoose</a:t>
              </a:r>
            </a:p>
          </p:txBody>
        </p:sp>
      </p:grpSp>
      <p:grpSp>
        <p:nvGrpSpPr>
          <p:cNvPr id="19" name="Group 19"/>
          <p:cNvGrpSpPr/>
          <p:nvPr/>
        </p:nvGrpSpPr>
        <p:grpSpPr>
          <a:xfrm>
            <a:off x="5693229" y="5389139"/>
            <a:ext cx="2603693" cy="1461150"/>
            <a:chOff x="0" y="0"/>
            <a:chExt cx="685746" cy="384830"/>
          </a:xfrm>
        </p:grpSpPr>
        <p:sp>
          <p:nvSpPr>
            <p:cNvPr id="20" name="Freeform 20"/>
            <p:cNvSpPr/>
            <p:nvPr/>
          </p:nvSpPr>
          <p:spPr>
            <a:xfrm>
              <a:off x="0" y="0"/>
              <a:ext cx="685746" cy="384830"/>
            </a:xfrm>
            <a:custGeom>
              <a:avLst/>
              <a:gdLst/>
              <a:ahLst/>
              <a:cxnLst/>
              <a:rect l="l" t="t" r="r" b="b"/>
              <a:pathLst>
                <a:path w="685746" h="384830">
                  <a:moveTo>
                    <a:pt x="0" y="0"/>
                  </a:moveTo>
                  <a:lnTo>
                    <a:pt x="685746" y="0"/>
                  </a:lnTo>
                  <a:lnTo>
                    <a:pt x="685746" y="384830"/>
                  </a:lnTo>
                  <a:lnTo>
                    <a:pt x="0" y="384830"/>
                  </a:lnTo>
                  <a:close/>
                </a:path>
              </a:pathLst>
            </a:custGeom>
            <a:solidFill>
              <a:srgbClr val="004AAD"/>
            </a:solidFill>
          </p:spPr>
        </p:sp>
        <p:sp>
          <p:nvSpPr>
            <p:cNvPr id="21" name="TextBox 21"/>
            <p:cNvSpPr txBox="1"/>
            <p:nvPr/>
          </p:nvSpPr>
          <p:spPr>
            <a:xfrm>
              <a:off x="0" y="-66675"/>
              <a:ext cx="685746" cy="451505"/>
            </a:xfrm>
            <a:prstGeom prst="rect">
              <a:avLst/>
            </a:prstGeom>
          </p:spPr>
          <p:txBody>
            <a:bodyPr lIns="50800" tIns="50800" rIns="50800" bIns="50800" rtlCol="0" anchor="ctr"/>
            <a:lstStyle/>
            <a:p>
              <a:pPr algn="ctr">
                <a:lnSpc>
                  <a:spcPts val="4759"/>
                </a:lnSpc>
              </a:pPr>
              <a:r>
                <a:rPr lang="en-US" sz="3399">
                  <a:solidFill>
                    <a:srgbClr val="FFFFFF"/>
                  </a:solidFill>
                  <a:latin typeface="Canva Sans Bold"/>
                </a:rPr>
                <a:t>.env</a:t>
              </a:r>
            </a:p>
          </p:txBody>
        </p:sp>
      </p:grpSp>
      <p:sp>
        <p:nvSpPr>
          <p:cNvPr id="22" name="Freeform 22"/>
          <p:cNvSpPr/>
          <p:nvPr/>
        </p:nvSpPr>
        <p:spPr>
          <a:xfrm>
            <a:off x="555240" y="4331032"/>
            <a:ext cx="1334602" cy="1531824"/>
          </a:xfrm>
          <a:custGeom>
            <a:avLst/>
            <a:gdLst/>
            <a:ahLst/>
            <a:cxnLst/>
            <a:rect l="l" t="t" r="r" b="b"/>
            <a:pathLst>
              <a:path w="1334602" h="1531824">
                <a:moveTo>
                  <a:pt x="0" y="0"/>
                </a:moveTo>
                <a:lnTo>
                  <a:pt x="1334602" y="0"/>
                </a:lnTo>
                <a:lnTo>
                  <a:pt x="1334602" y="1531824"/>
                </a:lnTo>
                <a:lnTo>
                  <a:pt x="0" y="1531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3718122" y="4210121"/>
            <a:ext cx="1834515" cy="2057400"/>
          </a:xfrm>
          <a:custGeom>
            <a:avLst/>
            <a:gdLst/>
            <a:ahLst/>
            <a:cxnLst/>
            <a:rect l="l" t="t" r="r" b="b"/>
            <a:pathLst>
              <a:path w="1834515" h="2057400">
                <a:moveTo>
                  <a:pt x="0" y="0"/>
                </a:moveTo>
                <a:lnTo>
                  <a:pt x="1834515" y="0"/>
                </a:lnTo>
                <a:lnTo>
                  <a:pt x="1834515"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9253057" y="4210121"/>
            <a:ext cx="1652735" cy="1652735"/>
          </a:xfrm>
          <a:custGeom>
            <a:avLst/>
            <a:gdLst/>
            <a:ahLst/>
            <a:cxnLst/>
            <a:rect l="l" t="t" r="r" b="b"/>
            <a:pathLst>
              <a:path w="1652735" h="1652735">
                <a:moveTo>
                  <a:pt x="0" y="0"/>
                </a:moveTo>
                <a:lnTo>
                  <a:pt x="1652735" y="0"/>
                </a:lnTo>
                <a:lnTo>
                  <a:pt x="1652735" y="1652735"/>
                </a:lnTo>
                <a:lnTo>
                  <a:pt x="0" y="16527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4563383" y="4210121"/>
            <a:ext cx="1834434" cy="1834434"/>
          </a:xfrm>
          <a:custGeom>
            <a:avLst/>
            <a:gdLst/>
            <a:ahLst/>
            <a:cxnLst/>
            <a:rect l="l" t="t" r="r" b="b"/>
            <a:pathLst>
              <a:path w="1834434" h="1834434">
                <a:moveTo>
                  <a:pt x="0" y="0"/>
                </a:moveTo>
                <a:lnTo>
                  <a:pt x="1834434" y="0"/>
                </a:lnTo>
                <a:lnTo>
                  <a:pt x="1834434" y="1834434"/>
                </a:lnTo>
                <a:lnTo>
                  <a:pt x="0" y="18344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2891588" y="982854"/>
            <a:ext cx="8256930" cy="887057"/>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Installing Dependencies</a:t>
            </a:r>
          </a:p>
        </p:txBody>
      </p:sp>
      <p:sp>
        <p:nvSpPr>
          <p:cNvPr id="27" name="TextBox 27"/>
          <p:cNvSpPr txBox="1"/>
          <p:nvPr/>
        </p:nvSpPr>
        <p:spPr>
          <a:xfrm>
            <a:off x="1914820" y="782699"/>
            <a:ext cx="567316" cy="1097310"/>
          </a:xfrm>
          <a:prstGeom prst="rect">
            <a:avLst/>
          </a:prstGeom>
        </p:spPr>
        <p:txBody>
          <a:bodyPr lIns="0" tIns="0" rIns="0" bIns="0" rtlCol="0" anchor="t">
            <a:spAutoFit/>
          </a:bodyPr>
          <a:lstStyle/>
          <a:p>
            <a:pPr algn="ctr">
              <a:lnSpc>
                <a:spcPts val="8987"/>
              </a:lnSpc>
            </a:pPr>
            <a:r>
              <a:rPr lang="en-US" sz="6419">
                <a:solidFill>
                  <a:srgbClr val="FFF9F4"/>
                </a:solidFill>
                <a:latin typeface="Canva Sans Bold"/>
              </a:rPr>
              <a:t>A</a:t>
            </a:r>
          </a:p>
        </p:txBody>
      </p:sp>
      <p:sp>
        <p:nvSpPr>
          <p:cNvPr id="28" name="TextBox 28"/>
          <p:cNvSpPr txBox="1"/>
          <p:nvPr/>
        </p:nvSpPr>
        <p:spPr>
          <a:xfrm>
            <a:off x="1028700" y="2526910"/>
            <a:ext cx="14798785" cy="580390"/>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For the purpose of this project, the following dependencies were used;</a:t>
            </a:r>
          </a:p>
        </p:txBody>
      </p:sp>
      <p:sp>
        <p:nvSpPr>
          <p:cNvPr id="29" name="TextBox 29"/>
          <p:cNvSpPr txBox="1"/>
          <p:nvPr/>
        </p:nvSpPr>
        <p:spPr>
          <a:xfrm>
            <a:off x="1641627" y="5796181"/>
            <a:ext cx="163106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Express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690</Words>
  <Application>Microsoft Office PowerPoint</Application>
  <PresentationFormat>Custom</PresentationFormat>
  <Paragraphs>93</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Poppins Bold</vt:lpstr>
      <vt:lpstr>Arial</vt:lpstr>
      <vt:lpstr>Canva Sans Bold</vt:lpstr>
      <vt:lpstr>Canva Sans</vt:lpstr>
      <vt:lpstr>Poppins</vt:lpstr>
      <vt:lpstr>Muli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Purple Gradient 3D Modern Tech Payment Mobile App Presentation</dc:title>
  <dc:creator>Agafina</dc:creator>
  <cp:lastModifiedBy>Agafina Atsafac</cp:lastModifiedBy>
  <cp:revision>2</cp:revision>
  <dcterms:created xsi:type="dcterms:W3CDTF">2006-08-16T00:00:00Z</dcterms:created>
  <dcterms:modified xsi:type="dcterms:W3CDTF">2024-06-20T19:26:00Z</dcterms:modified>
  <dc:identifier>DAGIb0Wh0vE</dc:identifier>
</cp:coreProperties>
</file>